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65" r:id="rId2"/>
  </p:sldMasterIdLst>
  <p:notesMasterIdLst>
    <p:notesMasterId r:id="rId84"/>
  </p:notesMasterIdLst>
  <p:sldIdLst>
    <p:sldId id="256" r:id="rId3"/>
    <p:sldId id="259" r:id="rId4"/>
    <p:sldId id="332" r:id="rId5"/>
    <p:sldId id="359" r:id="rId6"/>
    <p:sldId id="354" r:id="rId7"/>
    <p:sldId id="358" r:id="rId8"/>
    <p:sldId id="355" r:id="rId9"/>
    <p:sldId id="361" r:id="rId10"/>
    <p:sldId id="443" r:id="rId11"/>
    <p:sldId id="360" r:id="rId12"/>
    <p:sldId id="363" r:id="rId13"/>
    <p:sldId id="362" r:id="rId14"/>
    <p:sldId id="333" r:id="rId15"/>
    <p:sldId id="343" r:id="rId16"/>
    <p:sldId id="338" r:id="rId17"/>
    <p:sldId id="339" r:id="rId18"/>
    <p:sldId id="356" r:id="rId19"/>
    <p:sldId id="364" r:id="rId20"/>
    <p:sldId id="365" r:id="rId21"/>
    <p:sldId id="366" r:id="rId22"/>
    <p:sldId id="368" r:id="rId23"/>
    <p:sldId id="369" r:id="rId24"/>
    <p:sldId id="370" r:id="rId25"/>
    <p:sldId id="372" r:id="rId26"/>
    <p:sldId id="373" r:id="rId27"/>
    <p:sldId id="374" r:id="rId28"/>
    <p:sldId id="375" r:id="rId29"/>
    <p:sldId id="376" r:id="rId30"/>
    <p:sldId id="377" r:id="rId31"/>
    <p:sldId id="380" r:id="rId32"/>
    <p:sldId id="381" r:id="rId33"/>
    <p:sldId id="382" r:id="rId34"/>
    <p:sldId id="384" r:id="rId35"/>
    <p:sldId id="385" r:id="rId36"/>
    <p:sldId id="386" r:id="rId37"/>
    <p:sldId id="387" r:id="rId38"/>
    <p:sldId id="388" r:id="rId39"/>
    <p:sldId id="390" r:id="rId40"/>
    <p:sldId id="391" r:id="rId41"/>
    <p:sldId id="396" r:id="rId42"/>
    <p:sldId id="392" r:id="rId43"/>
    <p:sldId id="394" r:id="rId44"/>
    <p:sldId id="395" r:id="rId45"/>
    <p:sldId id="393" r:id="rId46"/>
    <p:sldId id="398" r:id="rId47"/>
    <p:sldId id="397" r:id="rId48"/>
    <p:sldId id="400" r:id="rId49"/>
    <p:sldId id="399" r:id="rId50"/>
    <p:sldId id="401" r:id="rId51"/>
    <p:sldId id="402" r:id="rId52"/>
    <p:sldId id="405" r:id="rId53"/>
    <p:sldId id="406" r:id="rId54"/>
    <p:sldId id="407" r:id="rId55"/>
    <p:sldId id="409" r:id="rId56"/>
    <p:sldId id="416" r:id="rId57"/>
    <p:sldId id="415" r:id="rId58"/>
    <p:sldId id="410" r:id="rId59"/>
    <p:sldId id="412" r:id="rId60"/>
    <p:sldId id="351" r:id="rId61"/>
    <p:sldId id="414" r:id="rId62"/>
    <p:sldId id="413" r:id="rId63"/>
    <p:sldId id="417" r:id="rId64"/>
    <p:sldId id="418" r:id="rId65"/>
    <p:sldId id="419" r:id="rId66"/>
    <p:sldId id="420" r:id="rId67"/>
    <p:sldId id="423" r:id="rId68"/>
    <p:sldId id="424" r:id="rId69"/>
    <p:sldId id="425" r:id="rId70"/>
    <p:sldId id="427" r:id="rId71"/>
    <p:sldId id="428" r:id="rId72"/>
    <p:sldId id="429" r:id="rId73"/>
    <p:sldId id="430" r:id="rId74"/>
    <p:sldId id="433" r:id="rId75"/>
    <p:sldId id="436" r:id="rId76"/>
    <p:sldId id="437" r:id="rId77"/>
    <p:sldId id="438" r:id="rId78"/>
    <p:sldId id="439" r:id="rId79"/>
    <p:sldId id="435" r:id="rId80"/>
    <p:sldId id="441" r:id="rId81"/>
    <p:sldId id="442" r:id="rId82"/>
    <p:sldId id="432" r:id="rId8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 Billington" initials="BB" lastIdx="2" clrIdx="0">
    <p:extLst>
      <p:ext uri="{19B8F6BF-5375-455C-9EA6-DF929625EA0E}">
        <p15:presenceInfo xmlns:p15="http://schemas.microsoft.com/office/powerpoint/2012/main" userId="S-1-5-21-1317685450-932939914-1801392649-565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B05110"/>
    <a:srgbClr val="339933"/>
    <a:srgbClr val="008000"/>
    <a:srgbClr val="CC0066"/>
    <a:srgbClr val="009900"/>
    <a:srgbClr val="993300"/>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3" autoAdjust="0"/>
    <p:restoredTop sz="90929"/>
  </p:normalViewPr>
  <p:slideViewPr>
    <p:cSldViewPr>
      <p:cViewPr varScale="1">
        <p:scale>
          <a:sx n="62" d="100"/>
          <a:sy n="62" d="100"/>
        </p:scale>
        <p:origin x="1516"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384"/>
    </p:cViewPr>
  </p:sorterViewPr>
  <p:notesViewPr>
    <p:cSldViewPr>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1"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1"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5CFF84A8-3A02-4E83-A3CD-80D77B5F5904}" type="slidenum">
              <a:rPr lang="en-US" altLang="en-US"/>
              <a:pPr>
                <a:defRPr/>
              </a:pPr>
              <a:t>‹#›</a:t>
            </a:fld>
            <a:endParaRPr lang="en-US" altLang="en-US"/>
          </a:p>
        </p:txBody>
      </p:sp>
    </p:spTree>
    <p:extLst>
      <p:ext uri="{BB962C8B-B14F-4D97-AF65-F5344CB8AC3E}">
        <p14:creationId xmlns:p14="http://schemas.microsoft.com/office/powerpoint/2010/main" val="39264490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en.wikipedia.org/wiki/RNA" TargetMode="External"/><Relationship Id="rId3" Type="http://schemas.openxmlformats.org/officeDocument/2006/relationships/hyperlink" Target="http://commons.wikimedia.org/wiki/File:Rosalind_Franklin.jpg" TargetMode="External"/><Relationship Id="rId7" Type="http://schemas.openxmlformats.org/officeDocument/2006/relationships/hyperlink" Target="https://en.wikipedia.org/wiki/DNA" TargetMode="External"/><Relationship Id="rId12" Type="http://schemas.openxmlformats.org/officeDocument/2006/relationships/hyperlink" Target="https://en.wikipedia.org/wiki/Rosalind_Franklin#cite_note-nlm-coal-2"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n.wikipedia.org/wiki/X-ray_crystallography" TargetMode="External"/><Relationship Id="rId11" Type="http://schemas.openxmlformats.org/officeDocument/2006/relationships/hyperlink" Target="https://en.wikipedia.org/wiki/Graphite" TargetMode="External"/><Relationship Id="rId5" Type="http://schemas.openxmlformats.org/officeDocument/2006/relationships/hyperlink" Target="https://en.wikipedia.org/wiki/Chemist" TargetMode="External"/><Relationship Id="rId10" Type="http://schemas.openxmlformats.org/officeDocument/2006/relationships/hyperlink" Target="https://en.wikipedia.org/wiki/Coal" TargetMode="External"/><Relationship Id="rId4" Type="http://schemas.openxmlformats.org/officeDocument/2006/relationships/hyperlink" Target="https://en.wikipedia.org/wiki/English_people" TargetMode="External"/><Relationship Id="rId9" Type="http://schemas.openxmlformats.org/officeDocument/2006/relationships/hyperlink" Target="https://en.wikipedia.org/wiki/Viruse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teachengineering.org/k12engineering/designprocess"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teachengineering.org/activities/view/cub_design_lesson01_activity2"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teachengineering.org/activities/view/cub_design_lesson01_activity2"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ted.com/talks/ramsey_musallam_3_rules_to_spark_learning?language=en"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washingtonpost.com/news/speaking-of-science/wp/2018/03/20/only-3-in-10-children-asked-to-draw-a-scientist-drew-a-woman-but-thats-more-than-ever/?noredirect=on&amp;utm_term=.79ff9a8b43ff"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scientificamerican.com/article/as-climate-scientists-speak-out-sexist-attacks-are-on-the-rise/"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500womenscientists.org/updates/2017/11/13/outside-the-box"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s://www.aauw.org/2016/03/25/bias-in-marine-biology/" TargetMode="Externa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fieldmuseum.org/blog/women-science-lesley-de-souza-conservation-biologist"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5A01CE-4257-46AC-9907-A62CAC683C67}" type="slidenum">
              <a:rPr lang="en-US" altLang="en-US" sz="1200" smtClean="0"/>
              <a:pPr/>
              <a:t>1</a:t>
            </a:fld>
            <a:endParaRPr lang="en-US" altLang="en-US" sz="120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4813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10</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84165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5A01CE-4257-46AC-9907-A62CAC683C67}" type="slidenum">
              <a:rPr lang="en-US" altLang="en-US" sz="1200" smtClean="0"/>
              <a:pPr/>
              <a:t>11</a:t>
            </a:fld>
            <a:endParaRPr lang="en-US" altLang="en-US" sz="120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86318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12</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6360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13</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Small</a:t>
            </a:r>
            <a:r>
              <a:rPr lang="en-US" altLang="en-US" baseline="0" dirty="0" smtClean="0">
                <a:latin typeface="Arial" panose="020B0604020202020204" pitchFamily="34" charset="0"/>
                <a:ea typeface="ＭＳ Ｐゴシック" panose="020B0600070205080204" pitchFamily="34" charset="-128"/>
              </a:rPr>
              <a:t> Group discussion</a:t>
            </a:r>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41765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14</a:t>
            </a:fld>
            <a:endParaRPr lang="en-US" sz="1200" b="0" i="0" u="none" strike="noStrike" cap="none" baseline="0">
              <a:solidFill>
                <a:srgbClr val="000000"/>
              </a:solidFill>
              <a:latin typeface="Arial"/>
              <a:ea typeface="Arial"/>
              <a:cs typeface="Arial"/>
              <a:sym typeface="Arial"/>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9" name="Shape 17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latin typeface="MS PGothic"/>
                <a:ea typeface="MS PGothic"/>
                <a:cs typeface="MS PGothic"/>
                <a:sym typeface="MS PGothic"/>
              </a:rPr>
              <a:t>What is CRT? </a:t>
            </a:r>
          </a:p>
          <a:p>
            <a:pPr marL="0" marR="0" lvl="0" indent="0" algn="l" rtl="0">
              <a:spcBef>
                <a:spcPts val="0"/>
              </a:spcBef>
              <a:buSzPct val="25000"/>
              <a:buFont typeface="Arial"/>
              <a:buNone/>
            </a:pPr>
            <a:r>
              <a:rPr lang="en-US" sz="2400" b="0" i="0" u="none" strike="noStrike" cap="none" baseline="0" dirty="0">
                <a:latin typeface="MS PGothic"/>
                <a:ea typeface="MS PGothic"/>
                <a:cs typeface="MS PGothic"/>
                <a:sym typeface="MS PGothic"/>
              </a:rPr>
              <a:t>Have you practiced CRT?</a:t>
            </a:r>
          </a:p>
          <a:p>
            <a:pPr marL="0" marR="0" lvl="0" indent="0" algn="l" rtl="0">
              <a:spcBef>
                <a:spcPts val="0"/>
              </a:spcBef>
              <a:buFont typeface="Arial"/>
              <a:buNone/>
            </a:pPr>
            <a:endParaRPr sz="1800" b="0" i="0" u="none" strike="noStrike" cap="none" baseline="0" dirty="0">
              <a:latin typeface="MS PGothic"/>
              <a:ea typeface="MS PGothic"/>
              <a:cs typeface="MS PGothic"/>
              <a:sym typeface="MS PGothic"/>
            </a:endParaRPr>
          </a:p>
          <a:p>
            <a:pPr marL="0" marR="0" lvl="0" indent="0" algn="l" rtl="0">
              <a:spcBef>
                <a:spcPts val="0"/>
              </a:spcBef>
              <a:buSzPct val="25000"/>
              <a:buFont typeface="Arial"/>
              <a:buNone/>
            </a:pPr>
            <a:r>
              <a:rPr lang="en-US" sz="1800" b="0" i="0" u="none" strike="noStrike" cap="none" baseline="0" dirty="0">
                <a:latin typeface="MS PGothic"/>
                <a:ea typeface="MS PGothic"/>
                <a:cs typeface="MS PGothic"/>
                <a:sym typeface="MS PGothic"/>
              </a:rPr>
              <a:t>CRT empowers and transforms students</a:t>
            </a:r>
          </a:p>
          <a:p>
            <a:pPr marL="0" marR="0" lvl="0" indent="0" algn="l" rtl="0">
              <a:spcBef>
                <a:spcPts val="0"/>
              </a:spcBef>
              <a:buSzPct val="25000"/>
              <a:buFont typeface="Arial"/>
              <a:buNone/>
            </a:pPr>
            <a:r>
              <a:rPr lang="en-US" sz="1800" b="0" i="0" u="none" strike="noStrike" cap="none" baseline="0" dirty="0"/>
              <a:t>CRT validates and incorporates the values, experiences, and cultural knowledge of students (Gay, 2000); it empowers students intellectually, socially, emotionally and politically by using cultural referents to impact knowledge, skills, and attitudes.</a:t>
            </a:r>
          </a:p>
          <a:p>
            <a:pPr marL="0" marR="0" lvl="0" indent="0" algn="l" rtl="0">
              <a:spcBef>
                <a:spcPts val="0"/>
              </a:spcBef>
              <a:buFont typeface="Arial"/>
              <a:buNone/>
            </a:pPr>
            <a:endParaRPr sz="1800" b="0" i="0" u="none" strike="noStrike" cap="none" baseline="0" dirty="0"/>
          </a:p>
          <a:p>
            <a:pPr marL="0" marR="0" lvl="0" indent="0" algn="l" rtl="0">
              <a:spcBef>
                <a:spcPts val="0"/>
              </a:spcBef>
              <a:buSzPct val="25000"/>
              <a:buFont typeface="Arial"/>
              <a:buNone/>
            </a:pPr>
            <a:r>
              <a:rPr lang="en-US" sz="1800" b="0" i="0" u="none" strike="noStrike" cap="none" baseline="0" dirty="0"/>
              <a:t>When students’ skills, knowledge and culture are included in teaching strategies it makes the information more personally meaningful and relevant to the student, has a higher interest appeal and are learned more easily and thoroughly.</a:t>
            </a:r>
          </a:p>
          <a:p>
            <a:pPr marL="0" marR="0" lvl="0" indent="0" algn="l" rtl="0">
              <a:spcBef>
                <a:spcPts val="0"/>
              </a:spcBef>
              <a:buSzPct val="25000"/>
              <a:buFont typeface="Arial"/>
              <a:buNone/>
            </a:pPr>
            <a:r>
              <a:rPr lang="en-US" sz="1800" b="0" i="0" u="none" strike="noStrike" cap="none" baseline="0" dirty="0"/>
              <a:t>If students are taught through their own culture and experiences the learning experience is meaningful.</a:t>
            </a:r>
          </a:p>
          <a:p>
            <a:pPr marL="0" marR="0" lvl="0" indent="0" algn="l" rtl="0">
              <a:spcBef>
                <a:spcPts val="0"/>
              </a:spcBef>
              <a:buFont typeface="Arial"/>
              <a:buNone/>
            </a:pPr>
            <a:endParaRPr sz="1800" b="0" i="0" u="none" strike="noStrike" cap="none" baseline="0" dirty="0"/>
          </a:p>
          <a:p>
            <a:pPr marL="0" marR="0" lvl="0" indent="0" algn="l" rtl="0">
              <a:spcBef>
                <a:spcPts val="0"/>
              </a:spcBef>
              <a:buSzPct val="25000"/>
              <a:buFont typeface="Arial"/>
              <a:buNone/>
            </a:pPr>
            <a:r>
              <a:rPr lang="en-US" sz="1800" b="0" i="0" u="none" strike="noStrike" cap="none" baseline="0" dirty="0"/>
              <a:t>Participating in CRT means that educators create a bridge between students’ home and school lives.</a:t>
            </a:r>
          </a:p>
          <a:p>
            <a:pPr marL="0" marR="0" lvl="0" indent="0" algn="l" rtl="0">
              <a:spcBef>
                <a:spcPts val="0"/>
              </a:spcBef>
              <a:buSzPct val="25000"/>
              <a:buFont typeface="Arial"/>
              <a:buNone/>
            </a:pPr>
            <a:r>
              <a:rPr lang="en-US" sz="1800" b="0" i="0" u="none" strike="noStrike" cap="none" baseline="0" dirty="0"/>
              <a:t>CRT utilizes the backgrounds, knowledge, and experiences of the students to inform the teacher’s lessons and methodology.</a:t>
            </a:r>
          </a:p>
          <a:p>
            <a:pPr marL="0" marR="0" lvl="0" indent="0" algn="l" rtl="0">
              <a:spcBef>
                <a:spcPts val="0"/>
              </a:spcBef>
              <a:buSzPct val="25000"/>
              <a:buFont typeface="Arial"/>
              <a:buNone/>
            </a:pPr>
            <a:r>
              <a:rPr lang="en-US" sz="1800" b="0" i="0" u="none" strike="noStrike" cap="none" baseline="0" dirty="0"/>
              <a:t>At the center of culturally relevant teaching is the culture of the student. To develop a program that is relevant to students, educators need to understand their core beliefs and experiences of their culture. </a:t>
            </a:r>
          </a:p>
        </p:txBody>
      </p:sp>
    </p:spTree>
    <p:extLst>
      <p:ext uri="{BB962C8B-B14F-4D97-AF65-F5344CB8AC3E}">
        <p14:creationId xmlns:p14="http://schemas.microsoft.com/office/powerpoint/2010/main" val="847943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15</a:t>
            </a:fld>
            <a:endParaRPr lang="en-US" sz="1200" b="0" i="0" u="none" strike="noStrike" cap="none" baseline="0">
              <a:solidFill>
                <a:srgbClr val="000000"/>
              </a:solidFill>
              <a:latin typeface="Arial"/>
              <a:ea typeface="Arial"/>
              <a:cs typeface="Arial"/>
              <a:sym typeface="Arial"/>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6" name="Shape 10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The United States is undergoing a crucial demographic change. The U.S. is becoming more and more cultural and linguistically diverse. This change is as important to the 21</a:t>
            </a:r>
            <a:r>
              <a:rPr lang="en-US" sz="1800" b="0" i="0" u="none" strike="noStrike" cap="none" baseline="30000" dirty="0"/>
              <a:t>st</a:t>
            </a:r>
            <a:r>
              <a:rPr lang="en-US" sz="1800" b="0" i="0" u="none" strike="noStrike" cap="none" baseline="0" dirty="0"/>
              <a:t> century as the baby boom was to the 20</a:t>
            </a:r>
            <a:r>
              <a:rPr lang="en-US" sz="1800" b="0" i="0" u="none" strike="noStrike" cap="none" baseline="30000" dirty="0"/>
              <a:t>th</a:t>
            </a:r>
            <a:r>
              <a:rPr lang="en-US" sz="1800" b="0" i="0" u="none" strike="noStrike" cap="none" baseline="0" dirty="0"/>
              <a:t> century. </a:t>
            </a:r>
          </a:p>
          <a:p>
            <a:pPr marL="0" marR="0" lvl="0" indent="0" algn="l" rtl="0">
              <a:spcBef>
                <a:spcPts val="0"/>
              </a:spcBef>
              <a:buSzPct val="25000"/>
              <a:buFont typeface="Arial"/>
              <a:buNone/>
            </a:pPr>
            <a:r>
              <a:rPr lang="en-US" sz="1800" b="0" i="0" u="none" strike="noStrike" cap="none" baseline="0" dirty="0"/>
              <a:t>Projections by the U.S. Census Bureau, released in December of last year, show that the non-Hispanic White population which is currently the majority group, as it is both the largest racial and ethnic group and accounts for greater than a 50% share of the nation’s total population. </a:t>
            </a:r>
          </a:p>
          <a:p>
            <a:pPr marL="0" marR="0" lvl="0" indent="0" algn="l" rtl="0">
              <a:spcBef>
                <a:spcPts val="0"/>
              </a:spcBef>
              <a:buFont typeface="Arial"/>
              <a:buNone/>
            </a:pPr>
            <a:endParaRPr sz="1800" b="0" i="0" u="none" strike="noStrike" cap="none" baseline="0" dirty="0"/>
          </a:p>
          <a:p>
            <a:pPr marL="0" marR="0" lvl="0" indent="0" algn="l" rtl="0">
              <a:spcBef>
                <a:spcPts val="0"/>
              </a:spcBef>
              <a:buSzPct val="25000"/>
              <a:buFont typeface="Arial"/>
              <a:buNone/>
            </a:pPr>
            <a:r>
              <a:rPr lang="en-US" sz="1800" b="0" i="0" u="none" strike="noStrike" cap="none" baseline="0" dirty="0"/>
              <a:t>However, this population has been declining in recent years and by 2030, they’ll </a:t>
            </a:r>
            <a:r>
              <a:rPr lang="en-US" sz="1800" b="0" i="0" u="none" strike="noStrike" cap="none" baseline="0" dirty="0" err="1"/>
              <a:t>consititute</a:t>
            </a:r>
            <a:r>
              <a:rPr lang="en-US" sz="1800" b="0" i="0" u="none" strike="noStrike" cap="none" baseline="0" dirty="0"/>
              <a:t> about 55% of the population. By 2045 minorities are expected to be the majority. The majority-minority tipping point will occur in 2044. This is the point at which the non-Hispanic White population will comprise less than 50% of the nation’s total population and this country will become a majority-minority nation. </a:t>
            </a:r>
          </a:p>
          <a:p>
            <a:pPr>
              <a:spcBef>
                <a:spcPts val="0"/>
              </a:spcBef>
              <a:buNone/>
            </a:pPr>
            <a:endParaRPr sz="1800" b="0" i="0" u="none" strike="noStrike" cap="none" baseline="0" dirty="0"/>
          </a:p>
        </p:txBody>
      </p:sp>
    </p:spTree>
    <p:extLst>
      <p:ext uri="{BB962C8B-B14F-4D97-AF65-F5344CB8AC3E}">
        <p14:creationId xmlns:p14="http://schemas.microsoft.com/office/powerpoint/2010/main" val="3157460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16</a:t>
            </a:fld>
            <a:endParaRPr lang="en-US" sz="1200" b="0" i="0" u="none" strike="noStrike" cap="none" baseline="0">
              <a:solidFill>
                <a:srgbClr val="000000"/>
              </a:solidFill>
              <a:latin typeface="Arial"/>
              <a:ea typeface="Arial"/>
              <a:cs typeface="Arial"/>
              <a:sym typeface="Arial"/>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 name="Shape 11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This graph shows the projected population of young generations, 35 year olds and younger. Right now, Whites are the majority but by 2030, people of color will become the majority!</a:t>
            </a:r>
          </a:p>
          <a:p>
            <a:pPr marL="0" marR="0" lvl="0" indent="0" algn="l" rtl="0">
              <a:spcBef>
                <a:spcPts val="0"/>
              </a:spcBef>
              <a:buFont typeface="Arial"/>
              <a:buNone/>
            </a:pPr>
            <a:endParaRPr sz="1800" b="0" i="0" u="none" strike="noStrike" cap="none" baseline="0" dirty="0"/>
          </a:p>
          <a:p>
            <a:pPr marL="0" marR="0" lvl="0" indent="0" algn="l" rtl="0">
              <a:spcBef>
                <a:spcPts val="0"/>
              </a:spcBef>
              <a:buSzPct val="25000"/>
              <a:buFont typeface="Arial"/>
              <a:buNone/>
            </a:pPr>
            <a:r>
              <a:rPr lang="en-US" sz="1800" b="0" i="0" u="none" strike="noStrike" cap="none" baseline="0" dirty="0"/>
              <a:t>Interestingly, students with culturally and linguistically diverse backgrounds are the fastest growing population in U.S. schools.</a:t>
            </a:r>
          </a:p>
          <a:p>
            <a:pPr marL="0" marR="0" lvl="0" indent="0" algn="l" rtl="0">
              <a:spcBef>
                <a:spcPts val="0"/>
              </a:spcBef>
              <a:buFont typeface="Arial"/>
              <a:buNone/>
            </a:pPr>
            <a:endParaRPr sz="1800" b="0" i="0" u="none" strike="noStrike" cap="none" baseline="0" dirty="0"/>
          </a:p>
          <a:p>
            <a:pPr marL="0" marR="0" lvl="0" indent="0" algn="l" rtl="0">
              <a:spcBef>
                <a:spcPts val="0"/>
              </a:spcBef>
              <a:buSzPct val="25000"/>
              <a:buFont typeface="Arial"/>
              <a:buNone/>
            </a:pPr>
            <a:r>
              <a:rPr lang="en-US" sz="1800" b="0" i="0" u="none" strike="noStrike" cap="none" baseline="0" dirty="0"/>
              <a:t>Therefore it is important that educators have the ability to work effectively and successfully teach students who come from cultures other than their own. </a:t>
            </a:r>
          </a:p>
        </p:txBody>
      </p:sp>
    </p:spTree>
    <p:extLst>
      <p:ext uri="{BB962C8B-B14F-4D97-AF65-F5344CB8AC3E}">
        <p14:creationId xmlns:p14="http://schemas.microsoft.com/office/powerpoint/2010/main" val="3745861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17</a:t>
            </a:fld>
            <a:endParaRPr lang="en-US" sz="1200" b="0" i="0" u="none" strike="noStrike" cap="none" baseline="0">
              <a:solidFill>
                <a:srgbClr val="000000"/>
              </a:solidFill>
              <a:latin typeface="Arial"/>
              <a:ea typeface="Arial"/>
              <a:cs typeface="Arial"/>
              <a:sym typeface="Arial"/>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0" name="Shape 28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dirty="0">
              <a:latin typeface="MS PGothic"/>
              <a:ea typeface="MS PGothic"/>
              <a:cs typeface="MS PGothic"/>
              <a:sym typeface="MS PGothic"/>
            </a:endParaRPr>
          </a:p>
        </p:txBody>
      </p:sp>
    </p:spTree>
    <p:extLst>
      <p:ext uri="{BB962C8B-B14F-4D97-AF65-F5344CB8AC3E}">
        <p14:creationId xmlns:p14="http://schemas.microsoft.com/office/powerpoint/2010/main" val="1846192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18</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Small</a:t>
            </a:r>
            <a:r>
              <a:rPr lang="en-US" altLang="en-US" baseline="0" dirty="0" smtClean="0">
                <a:latin typeface="Arial" panose="020B0604020202020204" pitchFamily="34" charset="0"/>
                <a:ea typeface="ＭＳ Ｐゴシック" panose="020B0600070205080204" pitchFamily="34" charset="-128"/>
              </a:rPr>
              <a:t> Group discussion</a:t>
            </a:r>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2606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19</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6887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2</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29167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Rosalind Franklin (Xray Crystallographer)– Jane Cooke Wright (Chemotherapy research)--- Kiran Mazumdar-Shaw (chairman biotech)</a:t>
            </a:r>
          </a:p>
          <a:p>
            <a:r>
              <a:rPr lang="en-US" altLang="en-US" smtClean="0">
                <a:latin typeface="Arial" panose="020B0604020202020204" pitchFamily="34" charset="0"/>
                <a:ea typeface="ＭＳ Ｐゴシック" panose="020B0600070205080204" pitchFamily="34" charset="-128"/>
              </a:rPr>
              <a:t>(1920-1958) photo credit: The National Library of Medicine </a:t>
            </a:r>
            <a:r>
              <a:rPr lang="en-US" altLang="en-US" smtClean="0">
                <a:latin typeface="Arial" panose="020B0604020202020204" pitchFamily="34" charset="0"/>
                <a:ea typeface="ＭＳ Ｐゴシック" panose="020B0600070205080204" pitchFamily="34" charset="-128"/>
                <a:hlinkClick r:id="rId3"/>
              </a:rPr>
              <a:t>via Wikimedia Commons</a:t>
            </a:r>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Franklin was an </a:t>
            </a:r>
            <a:r>
              <a:rPr lang="en-US" altLang="en-US" smtClean="0">
                <a:latin typeface="Arial" panose="020B0604020202020204" pitchFamily="34" charset="0"/>
                <a:ea typeface="ＭＳ Ｐゴシック" panose="020B0600070205080204" pitchFamily="34" charset="-128"/>
                <a:hlinkClick r:id="rId4" tooltip="English people"/>
              </a:rPr>
              <a:t>English</a:t>
            </a:r>
            <a:r>
              <a:rPr lang="en-US" altLang="en-US" smtClean="0">
                <a:latin typeface="Arial" panose="020B0604020202020204" pitchFamily="34" charset="0"/>
                <a:ea typeface="ＭＳ Ｐゴシック" panose="020B0600070205080204" pitchFamily="34" charset="-128"/>
              </a:rPr>
              <a:t> </a:t>
            </a:r>
            <a:r>
              <a:rPr lang="en-US" altLang="en-US" smtClean="0">
                <a:latin typeface="Arial" panose="020B0604020202020204" pitchFamily="34" charset="0"/>
                <a:ea typeface="ＭＳ Ｐゴシック" panose="020B0600070205080204" pitchFamily="34" charset="-128"/>
                <a:hlinkClick r:id="rId5" tooltip="Chemist"/>
              </a:rPr>
              <a:t>chemist</a:t>
            </a:r>
            <a:r>
              <a:rPr lang="en-US" altLang="en-US" smtClean="0">
                <a:latin typeface="Arial" panose="020B0604020202020204" pitchFamily="34" charset="0"/>
                <a:ea typeface="ＭＳ Ｐゴシック" panose="020B0600070205080204" pitchFamily="34" charset="-128"/>
              </a:rPr>
              <a:t> and </a:t>
            </a:r>
            <a:r>
              <a:rPr lang="en-US" altLang="en-US" smtClean="0">
                <a:latin typeface="Arial" panose="020B0604020202020204" pitchFamily="34" charset="0"/>
                <a:ea typeface="ＭＳ Ｐゴシック" panose="020B0600070205080204" pitchFamily="34" charset="-128"/>
                <a:hlinkClick r:id="rId6" tooltip="X-ray crystallography"/>
              </a:rPr>
              <a:t>X-ray crystallographer</a:t>
            </a:r>
            <a:r>
              <a:rPr lang="en-US" altLang="en-US" smtClean="0">
                <a:latin typeface="Arial" panose="020B0604020202020204" pitchFamily="34" charset="0"/>
                <a:ea typeface="ＭＳ Ｐゴシック" panose="020B0600070205080204" pitchFamily="34" charset="-128"/>
              </a:rPr>
              <a:t> who made contributions to the understanding of the molecular structures of </a:t>
            </a:r>
            <a:r>
              <a:rPr lang="en-US" altLang="en-US" smtClean="0">
                <a:latin typeface="Arial" panose="020B0604020202020204" pitchFamily="34" charset="0"/>
                <a:ea typeface="ＭＳ Ｐゴシック" panose="020B0600070205080204" pitchFamily="34" charset="-128"/>
                <a:hlinkClick r:id="rId7" tooltip="DNA"/>
              </a:rPr>
              <a:t>DNA</a:t>
            </a:r>
            <a:r>
              <a:rPr lang="en-US" altLang="en-US" smtClean="0">
                <a:latin typeface="Arial" panose="020B0604020202020204" pitchFamily="34" charset="0"/>
                <a:ea typeface="ＭＳ Ｐゴシック" panose="020B0600070205080204" pitchFamily="34" charset="-128"/>
              </a:rPr>
              <a:t> (deoxyribonucleic acid), </a:t>
            </a:r>
            <a:r>
              <a:rPr lang="en-US" altLang="en-US" smtClean="0">
                <a:latin typeface="Arial" panose="020B0604020202020204" pitchFamily="34" charset="0"/>
                <a:ea typeface="ＭＳ Ｐゴシック" panose="020B0600070205080204" pitchFamily="34" charset="-128"/>
                <a:hlinkClick r:id="rId8" tooltip="RNA"/>
              </a:rPr>
              <a:t>RNA</a:t>
            </a:r>
            <a:r>
              <a:rPr lang="en-US" altLang="en-US" smtClean="0">
                <a:latin typeface="Arial" panose="020B0604020202020204" pitchFamily="34" charset="0"/>
                <a:ea typeface="ＭＳ Ｐゴシック" panose="020B0600070205080204" pitchFamily="34" charset="-128"/>
              </a:rPr>
              <a:t> (ribonucleic acid), </a:t>
            </a:r>
            <a:r>
              <a:rPr lang="en-US" altLang="en-US" smtClean="0">
                <a:latin typeface="Arial" panose="020B0604020202020204" pitchFamily="34" charset="0"/>
                <a:ea typeface="ＭＳ Ｐゴシック" panose="020B0600070205080204" pitchFamily="34" charset="-128"/>
                <a:hlinkClick r:id="rId9" tooltip="Viruses"/>
              </a:rPr>
              <a:t>viruses</a:t>
            </a:r>
            <a:r>
              <a:rPr lang="en-US" altLang="en-US" smtClean="0">
                <a:latin typeface="Arial" panose="020B0604020202020204" pitchFamily="34" charset="0"/>
                <a:ea typeface="ＭＳ Ｐゴシック" panose="020B0600070205080204" pitchFamily="34" charset="-128"/>
              </a:rPr>
              <a:t>, </a:t>
            </a:r>
            <a:r>
              <a:rPr lang="en-US" altLang="en-US" smtClean="0">
                <a:latin typeface="Arial" panose="020B0604020202020204" pitchFamily="34" charset="0"/>
                <a:ea typeface="ＭＳ Ｐゴシック" panose="020B0600070205080204" pitchFamily="34" charset="-128"/>
                <a:hlinkClick r:id="rId10" tooltip="Coal"/>
              </a:rPr>
              <a:t>coal</a:t>
            </a:r>
            <a:r>
              <a:rPr lang="en-US" altLang="en-US" smtClean="0">
                <a:latin typeface="Arial" panose="020B0604020202020204" pitchFamily="34" charset="0"/>
                <a:ea typeface="ＭＳ Ｐゴシック" panose="020B0600070205080204" pitchFamily="34" charset="-128"/>
              </a:rPr>
              <a:t>, and </a:t>
            </a:r>
            <a:r>
              <a:rPr lang="en-US" altLang="en-US" smtClean="0">
                <a:latin typeface="Arial" panose="020B0604020202020204" pitchFamily="34" charset="0"/>
                <a:ea typeface="ＭＳ Ｐゴシック" panose="020B0600070205080204" pitchFamily="34" charset="-128"/>
                <a:hlinkClick r:id="rId11" tooltip="Graphite"/>
              </a:rPr>
              <a:t>graphite</a:t>
            </a:r>
            <a:r>
              <a:rPr lang="en-US" altLang="en-US" smtClean="0">
                <a:latin typeface="Arial" panose="020B0604020202020204" pitchFamily="34" charset="0"/>
                <a:ea typeface="ＭＳ Ｐゴシック" panose="020B0600070205080204" pitchFamily="34" charset="-128"/>
              </a:rPr>
              <a:t>.</a:t>
            </a:r>
            <a:r>
              <a:rPr lang="en-US" altLang="en-US" baseline="30000" smtClean="0">
                <a:latin typeface="Arial" panose="020B0604020202020204" pitchFamily="34" charset="0"/>
                <a:ea typeface="ＭＳ Ｐゴシック" panose="020B0600070205080204" pitchFamily="34" charset="-128"/>
                <a:hlinkClick r:id="rId12"/>
              </a:rPr>
              <a:t>[2]</a:t>
            </a:r>
            <a:r>
              <a:rPr lang="en-US" altLang="en-US" smtClean="0">
                <a:latin typeface="Arial" panose="020B0604020202020204" pitchFamily="34" charset="0"/>
                <a:ea typeface="ＭＳ Ｐゴシック" panose="020B0600070205080204" pitchFamily="34" charset="-128"/>
              </a:rPr>
              <a:t> Although her works on coal and viruses were appreciated in her lifetime, her contributions to the discovery of DNA were largely recognized posthumously.</a:t>
            </a:r>
          </a:p>
          <a:p>
            <a:r>
              <a:rPr lang="en-US" altLang="en-US" smtClean="0">
                <a:latin typeface="Arial" panose="020B0604020202020204" pitchFamily="34" charset="0"/>
                <a:ea typeface="ＭＳ Ｐゴシック" panose="020B0600070205080204" pitchFamily="34" charset="-128"/>
              </a:rPr>
              <a:t>Jane Cooke Wright (1919-2013) photo credit: Wikipedia. Wright was an African-American pioneer in cancer research and chemotherapy</a:t>
            </a:r>
          </a:p>
          <a:p>
            <a:r>
              <a:rPr lang="en-US" altLang="en-US" smtClean="0">
                <a:latin typeface="Arial" panose="020B0604020202020204" pitchFamily="34" charset="0"/>
                <a:ea typeface="ＭＳ Ｐゴシック" panose="020B0600070205080204" pitchFamily="34" charset="-128"/>
              </a:rPr>
              <a:t>Led effort in discovering several chemotherapeutic drugs.  First woman president of New York Cancer Society</a:t>
            </a:r>
          </a:p>
          <a:p>
            <a:r>
              <a:rPr lang="en-US" altLang="en-US" smtClean="0">
                <a:latin typeface="Arial" panose="020B0604020202020204" pitchFamily="34" charset="0"/>
                <a:ea typeface="ＭＳ Ｐゴシック" panose="020B0600070205080204" pitchFamily="34" charset="-128"/>
              </a:rPr>
              <a:t>Kiran Mazumdar-Shaw (born 23 March 1953, Bangalore, India) is an Indian entrepreneur. She is the chairman and managing director of Biocon Limited, a biotechnology company based in Bangalore (Bengaluru), India they develop biopharmaceuticals.  In 2014, she was awarded the Othmer Gold Medal, for outstanding contributions to the progress of science and chemistry.  She is on the Financial Times’ top 50 women in business list. As of 2015, she was listed as the 85th most powerful woman in the world by Forbes. </a:t>
            </a: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16D77D0-7D49-42AC-BAD9-9B312783A25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07716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SEE ALSO: The table on page 4 of the SciGirls 7 Guide.</a:t>
            </a:r>
          </a:p>
          <a:p>
            <a:r>
              <a:rPr lang="en-US" altLang="en-US" smtClean="0">
                <a:latin typeface="Arial" panose="020B0604020202020204" pitchFamily="34" charset="0"/>
                <a:ea typeface="ＭＳ Ｐゴシック" panose="020B0600070205080204" pitchFamily="34" charset="-128"/>
              </a:rPr>
              <a:t>Statistics From:  </a:t>
            </a:r>
          </a:p>
          <a:p>
            <a:r>
              <a:rPr lang="en-US" altLang="en-US" smtClean="0">
                <a:latin typeface="Arial" panose="020B0604020202020204" pitchFamily="34" charset="0"/>
                <a:ea typeface="ＭＳ Ｐゴシック" panose="020B0600070205080204" pitchFamily="34" charset="-128"/>
              </a:rPr>
              <a:t>1.  Bureau of Labor Statistics (BLS) 2011. </a:t>
            </a:r>
            <a:r>
              <a:rPr lang="en-US" altLang="en-US" i="1" smtClean="0">
                <a:latin typeface="Arial" panose="020B0604020202020204" pitchFamily="34" charset="0"/>
                <a:ea typeface="ＭＳ Ｐゴシック" panose="020B0600070205080204" pitchFamily="34" charset="-128"/>
              </a:rPr>
              <a:t>Women in the Labor Force: A Databook</a:t>
            </a:r>
            <a:r>
              <a:rPr lang="en-US" altLang="en-US" smtClean="0">
                <a:latin typeface="Arial" panose="020B0604020202020204" pitchFamily="34" charset="0"/>
                <a:ea typeface="ＭＳ Ｐゴシック" panose="020B0600070205080204" pitchFamily="34" charset="-128"/>
              </a:rPr>
              <a:t>.</a:t>
            </a:r>
          </a:p>
          <a:p>
            <a:r>
              <a:rPr lang="en-US" altLang="en-US" smtClean="0">
                <a:latin typeface="Arial" panose="020B0604020202020204" pitchFamily="34" charset="0"/>
                <a:ea typeface="ＭＳ Ｐゴシック" panose="020B0600070205080204" pitchFamily="34" charset="-128"/>
              </a:rPr>
              <a:t> Report 1018. Washington, DC: US Department of Labor, September 2009.</a:t>
            </a:r>
          </a:p>
          <a:p>
            <a:r>
              <a:rPr lang="en-US" altLang="en-US" smtClean="0">
                <a:latin typeface="Arial" panose="020B0604020202020204" pitchFamily="34" charset="0"/>
                <a:ea typeface="ＭＳ Ｐゴシック" panose="020B0600070205080204" pitchFamily="34" charset="-128"/>
              </a:rPr>
              <a:t>2.  National Science Board (NSB) 2008. </a:t>
            </a:r>
            <a:r>
              <a:rPr lang="en-US" altLang="en-US" i="1" smtClean="0">
                <a:latin typeface="Arial" panose="020B0604020202020204" pitchFamily="34" charset="0"/>
                <a:ea typeface="ＭＳ Ｐゴシック" panose="020B0600070205080204" pitchFamily="34" charset="-128"/>
              </a:rPr>
              <a:t>Science and Engineering Indicators 2008</a:t>
            </a:r>
            <a:r>
              <a:rPr lang="en-US" altLang="en-US" smtClean="0">
                <a:latin typeface="Arial" panose="020B0604020202020204" pitchFamily="34" charset="0"/>
                <a:ea typeface="ＭＳ Ｐゴシック" panose="020B0600070205080204" pitchFamily="34" charset="-128"/>
              </a:rPr>
              <a:t>. </a:t>
            </a:r>
          </a:p>
          <a:p>
            <a:r>
              <a:rPr lang="en-US" altLang="en-US" smtClean="0">
                <a:latin typeface="Arial" panose="020B0604020202020204" pitchFamily="34" charset="0"/>
                <a:ea typeface="ＭＳ Ｐゴシック" panose="020B0600070205080204" pitchFamily="34" charset="-128"/>
              </a:rPr>
              <a:t>Two volumes. Arlington, VA: National Science Foundation (volume 1, NSB 08-01; volume 2, NSB 08-01A).</a:t>
            </a:r>
          </a:p>
          <a:p>
            <a:r>
              <a:rPr lang="en-US" altLang="en-US" smtClean="0">
                <a:latin typeface="Arial" panose="020B0604020202020204" pitchFamily="34" charset="0"/>
                <a:ea typeface="ＭＳ Ｐゴシック" panose="020B0600070205080204" pitchFamily="34" charset="-128"/>
              </a:rPr>
              <a:t>3.  Ashcraft, Catherine, and Blithe, Sarah 2009. </a:t>
            </a:r>
            <a:r>
              <a:rPr lang="en-US" altLang="en-US" i="1" smtClean="0">
                <a:latin typeface="Arial" panose="020B0604020202020204" pitchFamily="34" charset="0"/>
                <a:ea typeface="ＭＳ Ｐゴシック" panose="020B0600070205080204" pitchFamily="34" charset="-128"/>
              </a:rPr>
              <a:t>Women in IT: The Facts 2009</a:t>
            </a:r>
            <a:r>
              <a:rPr lang="en-US" altLang="en-US" smtClean="0">
                <a:latin typeface="Arial" panose="020B0604020202020204" pitchFamily="34" charset="0"/>
                <a:ea typeface="ＭＳ Ｐゴシック" panose="020B0600070205080204" pitchFamily="34" charset="-128"/>
              </a:rPr>
              <a:t>. National Center for Women in Information Technology (NCWIT)</a:t>
            </a:r>
          </a:p>
          <a:p>
            <a:r>
              <a:rPr lang="en-US" altLang="en-US" smtClean="0">
                <a:latin typeface="Arial" panose="020B0604020202020204" pitchFamily="34" charset="0"/>
                <a:ea typeface="ＭＳ Ｐゴシック" panose="020B0600070205080204" pitchFamily="34" charset="-128"/>
              </a:rPr>
              <a:t>4.  Scientific American (2013).  Gender Gaps: Women are more likely than men to withdraw from science.  P. 88</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A78570D-0A77-4B06-9555-5F64204A03B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0381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Rosalind Franklin (1920-1958) – PhD in Physical Chemistry in 1945.  Worked at Kings College with Maurice Wilkins.  Not seen as his equal.  Photograph 51 led Watson and Crick to solve the structure of DNA shortly after seeing it.</a:t>
            </a:r>
          </a:p>
          <a:p>
            <a:pPr eaLnBrk="1" hangingPunct="1"/>
            <a:r>
              <a:rPr lang="en-US" altLang="en-US" smtClean="0">
                <a:latin typeface="Arial" panose="020B0604020202020204" pitchFamily="34" charset="0"/>
                <a:ea typeface="ＭＳ Ｐゴシック" panose="020B0600070205080204" pitchFamily="34" charset="-128"/>
              </a:rPr>
              <a:t>Helen Taussig (1898-1958) – Director of Pediatric Cardiology at Johns-Hopkins Children’s Heart Clinic in 1930.  She literally wrote the book on congenital heart defects.  Read short quote from p. 19-20 about Taussig.</a:t>
            </a:r>
          </a:p>
          <a:p>
            <a:pPr eaLnBrk="1" hangingPunct="1"/>
            <a:r>
              <a:rPr lang="en-US" altLang="en-US" smtClean="0">
                <a:latin typeface="Arial" panose="020B0604020202020204" pitchFamily="34" charset="0"/>
                <a:ea typeface="ＭＳ Ｐゴシック" panose="020B0600070205080204" pitchFamily="34" charset="-128"/>
              </a:rPr>
              <a:t>OR Quote from American Experience TPT site…“Taussig completed her B.A. at the University of California at Berkeley in 1921. In pursuing a medical career, Taussig encountered daunting obstacles and discrimination. She enrolled in Harvard's School of Public Health, but women could not get a degree there. Taussig needed special permission to take courses at Harvard's medical school, which did not admit women until 1945. Her anatomy professor at Boston University suggested that she focus on the heart, and apply to medical school at Johns Hopkins.” http://www.pbs.org/wgbh/amex/partners/legacy/l_colleagues_taussig.html  </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F114391-D6A6-4733-8DE9-B213B1193BB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62915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7492615-6DF9-46FF-B841-7ABEFA39E2C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Rachel Swaby, a journalist who decided to research women scientists and write this book (2013) after an obituary for Yvonne Brill appeared in the </a:t>
            </a:r>
            <a:r>
              <a:rPr lang="en-US" altLang="en-US" i="1" smtClean="0">
                <a:latin typeface="Arial" panose="020B0604020202020204" pitchFamily="34" charset="0"/>
                <a:ea typeface="ＭＳ Ｐゴシック" panose="020B0600070205080204" pitchFamily="34" charset="-128"/>
              </a:rPr>
              <a:t>NY Times</a:t>
            </a:r>
            <a:r>
              <a:rPr lang="en-US" altLang="en-US" smtClean="0">
                <a:latin typeface="Arial" panose="020B0604020202020204" pitchFamily="34" charset="0"/>
                <a:ea typeface="ＭＳ Ｐゴシック" panose="020B0600070205080204" pitchFamily="34" charset="-128"/>
              </a:rPr>
              <a:t>.  It began: “She made a mean beef stroganoff, followed her husband from job to job, and took eight years off from work to raise three children.”  Oh yeah, and she won the National medal of Technology and Innovation for her invention of rocket propulsion systems that kept communication satellites in orbit.</a:t>
            </a:r>
          </a:p>
        </p:txBody>
      </p:sp>
    </p:spTree>
    <p:extLst>
      <p:ext uri="{BB962C8B-B14F-4D97-AF65-F5344CB8AC3E}">
        <p14:creationId xmlns:p14="http://schemas.microsoft.com/office/powerpoint/2010/main" val="1191926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F22174B-76C9-4DF6-A2D8-BE9DCECF812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6492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2866DAB-0E09-449B-A615-F163D9EB7D8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5539"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sz="2800" dirty="0" smtClean="0">
              <a:solidFill>
                <a:schemeClr val="accent3"/>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91949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776DFC6-0B16-4DC1-A7F6-EFDC1CFA5EB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Caroline video is in my ITEST/SPPS folder.  It’s 3:55 long.</a:t>
            </a:r>
          </a:p>
          <a:p>
            <a:pPr eaLnBrk="1" hangingPunct="1"/>
            <a:r>
              <a:rPr lang="en-US" altLang="en-US" smtClean="0">
                <a:latin typeface="Arial" panose="020B0604020202020204" pitchFamily="34" charset="0"/>
                <a:ea typeface="ＭＳ Ｐゴシック" panose="020B0600070205080204" pitchFamily="34" charset="-128"/>
              </a:rPr>
              <a:t>There are 12 Role Model videos – listed on the SciGirls Profiles: Women in STEM card – you can use them in your classrooms.  Please do!</a:t>
            </a:r>
          </a:p>
        </p:txBody>
      </p:sp>
    </p:spTree>
    <p:extLst>
      <p:ext uri="{BB962C8B-B14F-4D97-AF65-F5344CB8AC3E}">
        <p14:creationId xmlns:p14="http://schemas.microsoft.com/office/powerpoint/2010/main" val="2967011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B18D956-F497-4F9F-AC05-A871C5E07CF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69531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B04877A-FCCF-4E8D-BCE9-B52A5ABBDA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65218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2DA447-AA4F-4C9A-9E6A-AEF0BACA67C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3930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a:t>
            </a:fld>
            <a:endParaRPr lang="en-US" sz="1200" b="0" i="0" u="none" strike="noStrike" cap="none" baseline="0">
              <a:solidFill>
                <a:srgbClr val="000000"/>
              </a:solidFill>
              <a:latin typeface="Arial"/>
              <a:ea typeface="Arial"/>
              <a:cs typeface="Arial"/>
              <a:sym typeface="Arial"/>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 name="Shape 12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Cultural Bingo introduces participants to the role of culture in their lives as they focus on exploring one’s own background and heritage. This activity will help participants become aware of the importance of developing cultural competence.</a:t>
            </a:r>
          </a:p>
          <a:p>
            <a:pPr marL="0" marR="0" lvl="0" indent="0" algn="l" rtl="0">
              <a:spcBef>
                <a:spcPts val="0"/>
              </a:spcBef>
              <a:buSzPct val="25000"/>
              <a:buFont typeface="Arial"/>
              <a:buNone/>
            </a:pPr>
            <a:r>
              <a:rPr lang="en-US" sz="1800" b="0" i="0" u="none" strike="noStrike" cap="none" baseline="0" dirty="0"/>
              <a:t>The purpose of this activity is to discover how much you know about other cultures and remind you of the cultural diversity that exists within the U.S. </a:t>
            </a:r>
          </a:p>
          <a:p>
            <a:pPr marL="0" marR="0" lvl="0" indent="0" algn="l" rtl="0">
              <a:spcBef>
                <a:spcPts val="0"/>
              </a:spcBef>
              <a:buSzPct val="25000"/>
              <a:buFont typeface="Arial"/>
              <a:buNone/>
            </a:pPr>
            <a:r>
              <a:rPr lang="en-US" sz="1800" b="0" i="0" u="none" strike="noStrike" cap="none" baseline="0" dirty="0"/>
              <a:t> </a:t>
            </a:r>
          </a:p>
          <a:p>
            <a:pPr>
              <a:spcBef>
                <a:spcPts val="0"/>
              </a:spcBef>
              <a:buNone/>
            </a:pPr>
            <a:endParaRPr sz="1800" b="0" i="0" u="none" strike="noStrike" cap="none" baseline="0" dirty="0"/>
          </a:p>
        </p:txBody>
      </p:sp>
    </p:spTree>
    <p:extLst>
      <p:ext uri="{BB962C8B-B14F-4D97-AF65-F5344CB8AC3E}">
        <p14:creationId xmlns:p14="http://schemas.microsoft.com/office/powerpoint/2010/main" val="3124066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A5A01CE-4257-46AC-9907-A62CAC683C6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78471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31</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66524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32</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29476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33</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98037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34</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87905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35</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813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36</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56951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37</a:t>
            </a:fld>
            <a:endParaRPr lang="en-US" sz="1200" b="0" i="0" u="none" strike="noStrike" cap="none" baseline="0">
              <a:solidFill>
                <a:srgbClr val="000000"/>
              </a:solidFill>
              <a:latin typeface="Arial"/>
              <a:ea typeface="Arial"/>
              <a:cs typeface="Arial"/>
              <a:sym typeface="Arial"/>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1" name="Shape 29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737743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38</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21963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39</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5129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4</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37298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40</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54928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41</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fontAlgn="base"/>
            <a:r>
              <a:rPr lang="en-US" sz="1200" kern="1200" dirty="0" smtClean="0">
                <a:solidFill>
                  <a:schemeClr val="tx1"/>
                </a:solidFill>
                <a:effectLst/>
                <a:latin typeface="Arial" charset="0"/>
                <a:ea typeface="ＭＳ Ｐゴシック" pitchFamily="1" charset="-128"/>
                <a:cs typeface="+mn-cs"/>
              </a:rPr>
              <a:t>Teach children that intellectual skills can be acquired.</a:t>
            </a:r>
            <a:endParaRPr lang="en-US" sz="1000" kern="1200" dirty="0" smtClean="0">
              <a:solidFill>
                <a:schemeClr val="tx1"/>
              </a:solidFill>
              <a:effectLst/>
              <a:latin typeface="Arial" charset="0"/>
              <a:ea typeface="ＭＳ Ｐゴシック" pitchFamily="1" charset="-128"/>
              <a:cs typeface="+mn-cs"/>
            </a:endParaRPr>
          </a:p>
          <a:p>
            <a:pPr lvl="1" fontAlgn="base"/>
            <a:r>
              <a:rPr lang="en-US" sz="1200" kern="1200" dirty="0" smtClean="0">
                <a:solidFill>
                  <a:schemeClr val="tx1"/>
                </a:solidFill>
                <a:effectLst/>
                <a:latin typeface="Arial" charset="0"/>
                <a:ea typeface="ＭＳ Ｐゴシック" pitchFamily="1" charset="-128"/>
                <a:cs typeface="+mn-cs"/>
              </a:rPr>
              <a:t>Praise children for effort.</a:t>
            </a:r>
            <a:endParaRPr lang="en-US" sz="1000" kern="1200" dirty="0" smtClean="0">
              <a:solidFill>
                <a:schemeClr val="tx1"/>
              </a:solidFill>
              <a:effectLst/>
              <a:latin typeface="Arial" charset="0"/>
              <a:ea typeface="ＭＳ Ｐゴシック" pitchFamily="1" charset="-128"/>
              <a:cs typeface="+mn-cs"/>
            </a:endParaRPr>
          </a:p>
          <a:p>
            <a:pPr lvl="1" fontAlgn="base"/>
            <a:r>
              <a:rPr lang="en-US" sz="1200" kern="1200" dirty="0" smtClean="0">
                <a:solidFill>
                  <a:schemeClr val="tx1"/>
                </a:solidFill>
                <a:effectLst/>
                <a:latin typeface="Arial" charset="0"/>
                <a:ea typeface="ＭＳ Ｐゴシック" pitchFamily="1" charset="-128"/>
                <a:cs typeface="+mn-cs"/>
              </a:rPr>
              <a:t>Highlight the struggle.</a:t>
            </a:r>
            <a:endParaRPr lang="en-US" sz="1000" kern="1200" dirty="0" smtClean="0">
              <a:solidFill>
                <a:schemeClr val="tx1"/>
              </a:solidFill>
              <a:effectLst/>
              <a:latin typeface="Arial" charset="0"/>
              <a:ea typeface="ＭＳ Ｐゴシック" pitchFamily="1" charset="-128"/>
              <a:cs typeface="+mn-cs"/>
            </a:endParaRPr>
          </a:p>
          <a:p>
            <a:pPr lvl="1" fontAlgn="base"/>
            <a:r>
              <a:rPr lang="en-US" sz="1200" kern="1200" dirty="0" smtClean="0">
                <a:solidFill>
                  <a:schemeClr val="tx1"/>
                </a:solidFill>
                <a:effectLst/>
                <a:latin typeface="Arial" charset="0"/>
                <a:ea typeface="ＭＳ Ｐゴシック" pitchFamily="1" charset="-128"/>
                <a:cs typeface="+mn-cs"/>
              </a:rPr>
              <a:t>Gifted and talented programs should send the message that they value growth and learning.</a:t>
            </a:r>
            <a:endParaRPr lang="en-US" sz="1000" kern="1200" dirty="0" smtClean="0">
              <a:solidFill>
                <a:schemeClr val="tx1"/>
              </a:solidFill>
              <a:effectLst/>
              <a:latin typeface="Arial" charset="0"/>
              <a:ea typeface="ＭＳ Ｐゴシック" pitchFamily="1" charset="-128"/>
              <a:cs typeface="+mn-cs"/>
            </a:endParaRP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30163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25986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43</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352901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29048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986642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5A01CE-4257-46AC-9907-A62CAC683C67}" type="slidenum">
              <a:rPr lang="en-US" altLang="en-US" sz="1200" smtClean="0"/>
              <a:pPr/>
              <a:t>46</a:t>
            </a:fld>
            <a:endParaRPr lang="en-US" altLang="en-US" sz="120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908370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47</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76803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07651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5452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5</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580334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385379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A5A01CE-4257-46AC-9907-A62CAC683C6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985871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88383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397283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471484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03906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535528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TeachEngineering.org</a:t>
            </a:r>
          </a:p>
          <a:p>
            <a:pPr eaLnBrk="1" hangingPunct="1"/>
            <a:r>
              <a:rPr lang="en-US" dirty="0" smtClean="0">
                <a:hlinkClick r:id="rId3"/>
              </a:rPr>
              <a:t>https://www.teachengineering.org/k12engineering/designprocess</a:t>
            </a:r>
            <a:endParaRPr lang="en-US" dirty="0" smtClean="0"/>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373368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ＭＳ Ｐゴシック" pitchFamily="1" charset="-128"/>
                <a:cs typeface="+mn-cs"/>
              </a:rPr>
              <a:t>Carson </a:t>
            </a:r>
            <a:r>
              <a:rPr lang="en-US" sz="1200" b="0" i="0" kern="1200" dirty="0" err="1" smtClean="0">
                <a:solidFill>
                  <a:schemeClr val="tx1"/>
                </a:solidFill>
                <a:effectLst/>
                <a:latin typeface="Arial" charset="0"/>
                <a:ea typeface="ＭＳ Ｐゴシック" pitchFamily="1" charset="-128"/>
                <a:cs typeface="+mn-cs"/>
              </a:rPr>
              <a:t>Dellosa</a:t>
            </a:r>
            <a:r>
              <a:rPr lang="en-US" sz="1200" b="0" i="0" kern="1200" dirty="0" smtClean="0">
                <a:solidFill>
                  <a:schemeClr val="tx1"/>
                </a:solidFill>
                <a:effectLst/>
                <a:latin typeface="Arial" charset="0"/>
                <a:ea typeface="ＭＳ Ｐゴシック" pitchFamily="1" charset="-128"/>
                <a:cs typeface="+mn-cs"/>
              </a:rPr>
              <a:t> Steps for Solving Word Problems Chart </a:t>
            </a:r>
          </a:p>
        </p:txBody>
      </p:sp>
    </p:spTree>
    <p:extLst>
      <p:ext uri="{BB962C8B-B14F-4D97-AF65-F5344CB8AC3E}">
        <p14:creationId xmlns:p14="http://schemas.microsoft.com/office/powerpoint/2010/main" val="39827040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59</a:t>
            </a:fld>
            <a:endParaRPr lang="en-US" sz="1200" b="0" i="0" u="none" strike="noStrike" cap="none" baseline="0">
              <a:solidFill>
                <a:srgbClr val="000000"/>
              </a:solidFill>
              <a:latin typeface="Arial"/>
              <a:ea typeface="Arial"/>
              <a:cs typeface="Arial"/>
              <a:sym typeface="Arial"/>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1" name="Shape 29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4102755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6</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734041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hlinkClick r:id="rId3"/>
              </a:rPr>
              <a:t>https://www.teachengineering.org/activities/view/cub_design_lesson01_activity2</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charset="0"/>
              <a:ea typeface="ＭＳ Ｐゴシック" pitchFamily="1" charset="-128"/>
              <a:cs typeface="+mn-cs"/>
            </a:endParaRPr>
          </a:p>
        </p:txBody>
      </p:sp>
    </p:spTree>
    <p:extLst>
      <p:ext uri="{BB962C8B-B14F-4D97-AF65-F5344CB8AC3E}">
        <p14:creationId xmlns:p14="http://schemas.microsoft.com/office/powerpoint/2010/main" val="14804829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hlinkClick r:id="rId3"/>
              </a:rPr>
              <a:t>https://www.teachengineering.org/activities/view/cub_design_lesson01_activity2</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charset="0"/>
              <a:ea typeface="ＭＳ Ｐゴシック" pitchFamily="1" charset="-128"/>
              <a:cs typeface="+mn-cs"/>
            </a:endParaRPr>
          </a:p>
        </p:txBody>
      </p:sp>
    </p:spTree>
    <p:extLst>
      <p:ext uri="{BB962C8B-B14F-4D97-AF65-F5344CB8AC3E}">
        <p14:creationId xmlns:p14="http://schemas.microsoft.com/office/powerpoint/2010/main" val="12992093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hlinkClick r:id="rId3"/>
              </a:rPr>
              <a:t>https://www.ted.com/talks/ramsey_musallam_3_rules_to_spark_learning?language=en</a:t>
            </a:r>
            <a:endParaRPr lang="en-US" sz="1200" b="0" i="0" kern="1200" dirty="0" smtClean="0">
              <a:solidFill>
                <a:schemeClr val="tx1"/>
              </a:solidFill>
              <a:effectLst/>
              <a:latin typeface="Arial" charset="0"/>
              <a:ea typeface="ＭＳ Ｐゴシック" pitchFamily="1" charset="-128"/>
              <a:cs typeface="+mn-cs"/>
            </a:endParaRPr>
          </a:p>
        </p:txBody>
      </p:sp>
    </p:spTree>
    <p:extLst>
      <p:ext uri="{BB962C8B-B14F-4D97-AF65-F5344CB8AC3E}">
        <p14:creationId xmlns:p14="http://schemas.microsoft.com/office/powerpoint/2010/main" val="32761585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585365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144872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sng" kern="1200" dirty="0" smtClean="0">
                <a:solidFill>
                  <a:schemeClr val="tx1"/>
                </a:solidFill>
                <a:effectLst/>
                <a:latin typeface="Arial" charset="0"/>
                <a:ea typeface="ＭＳ Ｐゴシック" pitchFamily="1" charset="-128"/>
                <a:cs typeface="+mn-cs"/>
                <a:hlinkClick r:id="rId3"/>
              </a:rPr>
              <a:t>https://www.washingtonpost.com/news/speaking-of-science/wp/2018/03/20/only-3-in-10-children-asked-to-draw-a-scientist-drew-a-woman-but-thats-more-than-ever/?noredirect=on&amp;utm_term=.79ff9a8b43ff</a:t>
            </a:r>
            <a:endParaRPr lang="en-US" sz="1200" kern="1200" dirty="0" smtClean="0">
              <a:solidFill>
                <a:schemeClr val="tx1"/>
              </a:solidFill>
              <a:effectLst/>
              <a:latin typeface="Arial" charset="0"/>
              <a:ea typeface="ＭＳ Ｐゴシック" pitchFamily="1" charset="-128"/>
              <a:cs typeface="+mn-cs"/>
            </a:endParaRP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703662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hlinkClick r:id="rId3"/>
              </a:rPr>
              <a:t>https://www.scientificamerican.com/article/as-climate-scientists-speak-out-sexist-attacks-are-on-the-rise/</a:t>
            </a:r>
            <a:endParaRPr lang="en-US" dirty="0" smtClean="0"/>
          </a:p>
          <a:p>
            <a:pPr eaLnBrk="1" hangingPunct="1"/>
            <a:r>
              <a:rPr lang="en-US" altLang="en-US" dirty="0" smtClean="0">
                <a:latin typeface="Arial" panose="020B0604020202020204" pitchFamily="34" charset="0"/>
                <a:ea typeface="ＭＳ Ｐゴシック" panose="020B0600070205080204" pitchFamily="34" charset="-128"/>
              </a:rPr>
              <a:t>As a female</a:t>
            </a:r>
            <a:r>
              <a:rPr lang="en-US" altLang="en-US" baseline="0" dirty="0" smtClean="0">
                <a:latin typeface="Arial" panose="020B0604020202020204" pitchFamily="34" charset="0"/>
                <a:ea typeface="ＭＳ Ｐゴシック" panose="020B0600070205080204" pitchFamily="34" charset="-128"/>
              </a:rPr>
              <a:t> climate scientist spoke out against climate change, she was subject to sexist remarks, i.e. Climate Barbie.</a:t>
            </a:r>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788665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hlinkClick r:id="rId3"/>
              </a:rPr>
              <a:t>https://500womenscientists.org/updates/2017/11/13/outside-the-box</a:t>
            </a:r>
            <a:endParaRPr lang="en-US" dirty="0" smtClean="0"/>
          </a:p>
          <a:p>
            <a:pPr eaLnBrk="1" hangingPunct="1"/>
            <a:r>
              <a:rPr lang="en-US" dirty="0" smtClean="0"/>
              <a:t>Image</a:t>
            </a:r>
            <a:r>
              <a:rPr lang="en-US" baseline="0" dirty="0" smtClean="0"/>
              <a:t> from: </a:t>
            </a:r>
            <a:endParaRPr lang="en-US" dirty="0" smtClean="0"/>
          </a:p>
          <a:p>
            <a:pPr eaLnBrk="1" hangingPunct="1"/>
            <a:r>
              <a:rPr lang="en-US" sz="1200" u="sng" kern="1200" dirty="0" smtClean="0">
                <a:solidFill>
                  <a:schemeClr val="tx1"/>
                </a:solidFill>
                <a:effectLst/>
                <a:latin typeface="Arial" charset="0"/>
                <a:ea typeface="ＭＳ Ｐゴシック" pitchFamily="1" charset="-128"/>
                <a:cs typeface="+mn-cs"/>
                <a:hlinkClick r:id="rId4"/>
              </a:rPr>
              <a:t>https://www.aauw.org/2016/03/25/bias-in-marine-biology/</a:t>
            </a:r>
            <a:r>
              <a:rPr lang="en-US" sz="1200" u="sng" kern="1200" dirty="0" smtClean="0">
                <a:solidFill>
                  <a:schemeClr val="tx1"/>
                </a:solidFill>
                <a:effectLst/>
                <a:latin typeface="Arial" charset="0"/>
                <a:ea typeface="ＭＳ Ｐゴシック" pitchFamily="1" charset="-128"/>
                <a:cs typeface="+mn-cs"/>
              </a:rPr>
              <a:t> </a:t>
            </a:r>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541058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dirty="0" smtClean="0">
                <a:latin typeface="Arial" panose="020B0604020202020204" pitchFamily="34" charset="0"/>
                <a:ea typeface="ＭＳ Ｐゴシック" panose="020B0600070205080204" pitchFamily="34" charset="-128"/>
              </a:rPr>
              <a:t>Image from: </a:t>
            </a:r>
            <a:r>
              <a:rPr lang="en-US" sz="1200" u="sng" kern="1200" dirty="0" smtClean="0">
                <a:solidFill>
                  <a:schemeClr val="tx1"/>
                </a:solidFill>
                <a:effectLst/>
                <a:latin typeface="Arial" charset="0"/>
                <a:ea typeface="ＭＳ Ｐゴシック" pitchFamily="1" charset="-128"/>
                <a:cs typeface="+mn-cs"/>
                <a:hlinkClick r:id="rId3"/>
              </a:rPr>
              <a:t>https://www.fieldmuseum.org/blog/women-science-lesley-de-souza-conservation-biologist</a:t>
            </a:r>
            <a:endParaRPr lang="en-US" sz="1200" kern="1200" dirty="0" smtClean="0">
              <a:solidFill>
                <a:schemeClr val="tx1"/>
              </a:solidFill>
              <a:effectLst/>
              <a:latin typeface="Arial" charset="0"/>
              <a:ea typeface="ＭＳ Ｐゴシック" pitchFamily="1" charset="-128"/>
              <a:cs typeface="+mn-cs"/>
            </a:endParaRPr>
          </a:p>
          <a:p>
            <a:pPr lvl="2"/>
            <a:r>
              <a:rPr lang="en-US" sz="1200" kern="1200" dirty="0" smtClean="0">
                <a:solidFill>
                  <a:schemeClr val="tx1"/>
                </a:solidFill>
                <a:effectLst/>
                <a:latin typeface="Arial" charset="0"/>
                <a:ea typeface="ＭＳ Ｐゴシック" pitchFamily="1" charset="-128"/>
                <a:cs typeface="+mn-cs"/>
              </a:rPr>
              <a:t>Conservation Biologist – Lesley </a:t>
            </a:r>
            <a:r>
              <a:rPr lang="en-US" sz="1200" kern="1200" dirty="0" err="1" smtClean="0">
                <a:solidFill>
                  <a:schemeClr val="tx1"/>
                </a:solidFill>
                <a:effectLst/>
                <a:latin typeface="Arial" charset="0"/>
                <a:ea typeface="ＭＳ Ｐゴシック" pitchFamily="1" charset="-128"/>
                <a:cs typeface="+mn-cs"/>
              </a:rPr>
              <a:t>DeSouza</a:t>
            </a:r>
            <a:endParaRPr lang="en-US" sz="1200" kern="1200" dirty="0" smtClean="0">
              <a:solidFill>
                <a:schemeClr val="tx1"/>
              </a:solidFill>
              <a:effectLst/>
              <a:latin typeface="Arial" charset="0"/>
              <a:ea typeface="ＭＳ Ｐゴシック" pitchFamily="1" charset="-128"/>
              <a:cs typeface="+mn-cs"/>
            </a:endParaRP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161072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5A01CE-4257-46AC-9907-A62CAC683C67}" type="slidenum">
              <a:rPr lang="en-US" altLang="en-US" sz="1200" smtClean="0"/>
              <a:pPr/>
              <a:t>69</a:t>
            </a:fld>
            <a:endParaRPr lang="en-US" altLang="en-US" sz="120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7581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7</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827721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074904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28054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362307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A5A01CE-4257-46AC-9907-A62CAC683C6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764351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80749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552718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03717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5A01CE-4257-46AC-9907-A62CAC683C67}" type="slidenum">
              <a:rPr lang="en-US" altLang="en-US" sz="1200" smtClean="0"/>
              <a:pPr/>
              <a:t>77</a:t>
            </a:fld>
            <a:endParaRPr lang="en-US" altLang="en-US" sz="120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412060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2DA447-AA4F-4C9A-9E6A-AEF0BACA67C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052214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2DA447-AA4F-4C9A-9E6A-AEF0BACA67C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6330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8</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351467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8D6647-647E-443C-8BD5-FCD70D72F9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21110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C6DBA94-75C7-482D-85B6-78C9C2DA16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2736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8D6647-647E-443C-8BD5-FCD70D72F9CC}" type="slidenum">
              <a:rPr lang="en-US" altLang="en-US" sz="1200" smtClean="0"/>
              <a:pPr/>
              <a:t>9</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7798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ADC6F7-28EE-4869-A1B2-30E64FDB8136}" type="slidenum">
              <a:rPr lang="en-US" altLang="en-US"/>
              <a:pPr>
                <a:defRPr/>
              </a:pPr>
              <a:t>‹#›</a:t>
            </a:fld>
            <a:endParaRPr lang="en-US" altLang="en-US"/>
          </a:p>
        </p:txBody>
      </p:sp>
    </p:spTree>
    <p:extLst>
      <p:ext uri="{BB962C8B-B14F-4D97-AF65-F5344CB8AC3E}">
        <p14:creationId xmlns:p14="http://schemas.microsoft.com/office/powerpoint/2010/main" val="3932169605"/>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F241B0-DC16-4FE2-A78B-AEDC0121CAE9}" type="slidenum">
              <a:rPr lang="en-US" altLang="en-US"/>
              <a:pPr>
                <a:defRPr/>
              </a:pPr>
              <a:t>‹#›</a:t>
            </a:fld>
            <a:endParaRPr lang="en-US" altLang="en-US"/>
          </a:p>
        </p:txBody>
      </p:sp>
    </p:spTree>
    <p:extLst>
      <p:ext uri="{BB962C8B-B14F-4D97-AF65-F5344CB8AC3E}">
        <p14:creationId xmlns:p14="http://schemas.microsoft.com/office/powerpoint/2010/main" val="2994693952"/>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39BA89-3DE1-4975-8091-F2F94DD9A015}" type="slidenum">
              <a:rPr lang="en-US" altLang="en-US"/>
              <a:pPr>
                <a:defRPr/>
              </a:pPr>
              <a:t>‹#›</a:t>
            </a:fld>
            <a:endParaRPr lang="en-US" altLang="en-US"/>
          </a:p>
        </p:txBody>
      </p:sp>
    </p:spTree>
    <p:extLst>
      <p:ext uri="{BB962C8B-B14F-4D97-AF65-F5344CB8AC3E}">
        <p14:creationId xmlns:p14="http://schemas.microsoft.com/office/powerpoint/2010/main" val="2914113699"/>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B666DD-4994-41B9-9031-E204FB718163}" type="slidenum">
              <a:rPr lang="en-US" altLang="en-US"/>
              <a:pPr>
                <a:defRPr/>
              </a:pPr>
              <a:t>‹#›</a:t>
            </a:fld>
            <a:endParaRPr lang="en-US" altLang="en-US"/>
          </a:p>
        </p:txBody>
      </p:sp>
    </p:spTree>
    <p:extLst>
      <p:ext uri="{BB962C8B-B14F-4D97-AF65-F5344CB8AC3E}">
        <p14:creationId xmlns:p14="http://schemas.microsoft.com/office/powerpoint/2010/main" val="3015997501"/>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0FB420-F23B-40D5-A263-C84DB8147011}" type="slidenum">
              <a:rPr lang="en-US" altLang="en-US"/>
              <a:pPr>
                <a:defRPr/>
              </a:pPr>
              <a:t>‹#›</a:t>
            </a:fld>
            <a:endParaRPr lang="en-US" altLang="en-US"/>
          </a:p>
        </p:txBody>
      </p:sp>
    </p:spTree>
    <p:extLst>
      <p:ext uri="{BB962C8B-B14F-4D97-AF65-F5344CB8AC3E}">
        <p14:creationId xmlns:p14="http://schemas.microsoft.com/office/powerpoint/2010/main" val="102837497"/>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40F9A4-E9C2-4522-B5D2-BFDB853B016D}" type="slidenum">
              <a:rPr lang="en-US" altLang="en-US"/>
              <a:pPr>
                <a:defRPr/>
              </a:pPr>
              <a:t>‹#›</a:t>
            </a:fld>
            <a:endParaRPr lang="en-US" altLang="en-US"/>
          </a:p>
        </p:txBody>
      </p:sp>
    </p:spTree>
    <p:extLst>
      <p:ext uri="{BB962C8B-B14F-4D97-AF65-F5344CB8AC3E}">
        <p14:creationId xmlns:p14="http://schemas.microsoft.com/office/powerpoint/2010/main" val="1885267839"/>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DBF9F5-6990-4052-A71A-A894BDCBD09A}" type="slidenum">
              <a:rPr lang="en-US" altLang="en-US"/>
              <a:pPr>
                <a:defRPr/>
              </a:pPr>
              <a:t>‹#›</a:t>
            </a:fld>
            <a:endParaRPr lang="en-US" altLang="en-US"/>
          </a:p>
        </p:txBody>
      </p:sp>
    </p:spTree>
    <p:extLst>
      <p:ext uri="{BB962C8B-B14F-4D97-AF65-F5344CB8AC3E}">
        <p14:creationId xmlns:p14="http://schemas.microsoft.com/office/powerpoint/2010/main" val="1041022965"/>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B51E09-4FFF-4D9F-8C87-9239C6239FC3}" type="slidenum">
              <a:rPr lang="en-US" altLang="en-US"/>
              <a:pPr>
                <a:defRPr/>
              </a:pPr>
              <a:t>‹#›</a:t>
            </a:fld>
            <a:endParaRPr lang="en-US" altLang="en-US"/>
          </a:p>
        </p:txBody>
      </p:sp>
    </p:spTree>
    <p:extLst>
      <p:ext uri="{BB962C8B-B14F-4D97-AF65-F5344CB8AC3E}">
        <p14:creationId xmlns:p14="http://schemas.microsoft.com/office/powerpoint/2010/main" val="2874430494"/>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2340ED-14A6-4CA1-A03B-6CFC1CB73AD6}" type="slidenum">
              <a:rPr lang="en-US" altLang="en-US"/>
              <a:pPr>
                <a:defRPr/>
              </a:pPr>
              <a:t>‹#›</a:t>
            </a:fld>
            <a:endParaRPr lang="en-US" altLang="en-US"/>
          </a:p>
        </p:txBody>
      </p:sp>
    </p:spTree>
    <p:extLst>
      <p:ext uri="{BB962C8B-B14F-4D97-AF65-F5344CB8AC3E}">
        <p14:creationId xmlns:p14="http://schemas.microsoft.com/office/powerpoint/2010/main" val="3721244823"/>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90A20D-EB5E-475D-A5BA-2C64BD4C6149}" type="slidenum">
              <a:rPr lang="en-US" altLang="en-US"/>
              <a:pPr>
                <a:defRPr/>
              </a:pPr>
              <a:t>‹#›</a:t>
            </a:fld>
            <a:endParaRPr lang="en-US" altLang="en-US"/>
          </a:p>
        </p:txBody>
      </p:sp>
    </p:spTree>
    <p:extLst>
      <p:ext uri="{BB962C8B-B14F-4D97-AF65-F5344CB8AC3E}">
        <p14:creationId xmlns:p14="http://schemas.microsoft.com/office/powerpoint/2010/main" val="1389498178"/>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1540F-5D89-418C-B0CB-7FC44235A0A7}" type="slidenum">
              <a:rPr lang="en-US" altLang="en-US"/>
              <a:pPr>
                <a:defRPr/>
              </a:pPr>
              <a:t>‹#›</a:t>
            </a:fld>
            <a:endParaRPr lang="en-US" altLang="en-US"/>
          </a:p>
        </p:txBody>
      </p:sp>
    </p:spTree>
    <p:extLst>
      <p:ext uri="{BB962C8B-B14F-4D97-AF65-F5344CB8AC3E}">
        <p14:creationId xmlns:p14="http://schemas.microsoft.com/office/powerpoint/2010/main" val="1068296371"/>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A211D9-8527-4FF5-8321-82AD8BB0E43D}" type="slidenum">
              <a:rPr lang="en-US" altLang="en-US"/>
              <a:pPr>
                <a:defRPr/>
              </a:pPr>
              <a:t>‹#›</a:t>
            </a:fld>
            <a:endParaRPr lang="en-US" altLang="en-US"/>
          </a:p>
        </p:txBody>
      </p:sp>
    </p:spTree>
    <p:extLst>
      <p:ext uri="{BB962C8B-B14F-4D97-AF65-F5344CB8AC3E}">
        <p14:creationId xmlns:p14="http://schemas.microsoft.com/office/powerpoint/2010/main" val="3071850186"/>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5C4E02-B601-4598-9A21-EC55A3B15D36}" type="slidenum">
              <a:rPr lang="en-US" altLang="en-US"/>
              <a:pPr>
                <a:defRPr/>
              </a:pPr>
              <a:t>‹#›</a:t>
            </a:fld>
            <a:endParaRPr lang="en-US" altLang="en-US"/>
          </a:p>
        </p:txBody>
      </p:sp>
    </p:spTree>
    <p:extLst>
      <p:ext uri="{BB962C8B-B14F-4D97-AF65-F5344CB8AC3E}">
        <p14:creationId xmlns:p14="http://schemas.microsoft.com/office/powerpoint/2010/main" val="3219737326"/>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5A9295-DBA6-425B-A58F-0BC918A08A13}" type="slidenum">
              <a:rPr lang="en-US" altLang="en-US"/>
              <a:pPr>
                <a:defRPr/>
              </a:pPr>
              <a:t>‹#›</a:t>
            </a:fld>
            <a:endParaRPr lang="en-US" altLang="en-US"/>
          </a:p>
        </p:txBody>
      </p:sp>
    </p:spTree>
    <p:extLst>
      <p:ext uri="{BB962C8B-B14F-4D97-AF65-F5344CB8AC3E}">
        <p14:creationId xmlns:p14="http://schemas.microsoft.com/office/powerpoint/2010/main" val="487260983"/>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B85490-BB2D-4B1E-B7F6-A621B14BC4C6}" type="slidenum">
              <a:rPr lang="en-US" altLang="en-US"/>
              <a:pPr>
                <a:defRPr/>
              </a:pPr>
              <a:t>‹#›</a:t>
            </a:fld>
            <a:endParaRPr lang="en-US" altLang="en-US"/>
          </a:p>
        </p:txBody>
      </p:sp>
    </p:spTree>
    <p:extLst>
      <p:ext uri="{BB962C8B-B14F-4D97-AF65-F5344CB8AC3E}">
        <p14:creationId xmlns:p14="http://schemas.microsoft.com/office/powerpoint/2010/main" val="909245026"/>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9817B-192C-478F-BC93-3DE882AFB491}" type="slidenum">
              <a:rPr lang="en-US" altLang="en-US"/>
              <a:pPr>
                <a:defRPr/>
              </a:pPr>
              <a:t>‹#›</a:t>
            </a:fld>
            <a:endParaRPr lang="en-US" altLang="en-US"/>
          </a:p>
        </p:txBody>
      </p:sp>
    </p:spTree>
    <p:extLst>
      <p:ext uri="{BB962C8B-B14F-4D97-AF65-F5344CB8AC3E}">
        <p14:creationId xmlns:p14="http://schemas.microsoft.com/office/powerpoint/2010/main" val="130040311"/>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78E5E7-3118-418F-A179-FF67286459BC}" type="slidenum">
              <a:rPr lang="en-US" altLang="en-US"/>
              <a:pPr>
                <a:defRPr/>
              </a:pPr>
              <a:t>‹#›</a:t>
            </a:fld>
            <a:endParaRPr lang="en-US" altLang="en-US"/>
          </a:p>
        </p:txBody>
      </p:sp>
    </p:spTree>
    <p:extLst>
      <p:ext uri="{BB962C8B-B14F-4D97-AF65-F5344CB8AC3E}">
        <p14:creationId xmlns:p14="http://schemas.microsoft.com/office/powerpoint/2010/main" val="763779635"/>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508E04-D2E4-4228-B438-1B3BC8A19048}" type="slidenum">
              <a:rPr lang="en-US" altLang="en-US"/>
              <a:pPr>
                <a:defRPr/>
              </a:pPr>
              <a:t>‹#›</a:t>
            </a:fld>
            <a:endParaRPr lang="en-US" altLang="en-US"/>
          </a:p>
        </p:txBody>
      </p:sp>
    </p:spTree>
    <p:extLst>
      <p:ext uri="{BB962C8B-B14F-4D97-AF65-F5344CB8AC3E}">
        <p14:creationId xmlns:p14="http://schemas.microsoft.com/office/powerpoint/2010/main" val="586687204"/>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E89E88-6EF8-44B3-94E0-6FC129A83CA3}" type="slidenum">
              <a:rPr lang="en-US" altLang="en-US"/>
              <a:pPr>
                <a:defRPr/>
              </a:pPr>
              <a:t>‹#›</a:t>
            </a:fld>
            <a:endParaRPr lang="en-US" altLang="en-US"/>
          </a:p>
        </p:txBody>
      </p:sp>
    </p:spTree>
    <p:extLst>
      <p:ext uri="{BB962C8B-B14F-4D97-AF65-F5344CB8AC3E}">
        <p14:creationId xmlns:p14="http://schemas.microsoft.com/office/powerpoint/2010/main" val="789145682"/>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FD973E-2184-4667-A68E-68C0FA6C2A6B}" type="slidenum">
              <a:rPr lang="en-US" altLang="en-US"/>
              <a:pPr>
                <a:defRPr/>
              </a:pPr>
              <a:t>‹#›</a:t>
            </a:fld>
            <a:endParaRPr lang="en-US" altLang="en-US"/>
          </a:p>
        </p:txBody>
      </p:sp>
    </p:spTree>
    <p:extLst>
      <p:ext uri="{BB962C8B-B14F-4D97-AF65-F5344CB8AC3E}">
        <p14:creationId xmlns:p14="http://schemas.microsoft.com/office/powerpoint/2010/main" val="3578499685"/>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A55C3B-E332-4D81-8D39-B1AE2288CDE5}" type="slidenum">
              <a:rPr lang="en-US" altLang="en-US"/>
              <a:pPr>
                <a:defRPr/>
              </a:pPr>
              <a:t>‹#›</a:t>
            </a:fld>
            <a:endParaRPr lang="en-US" altLang="en-US"/>
          </a:p>
        </p:txBody>
      </p:sp>
    </p:spTree>
    <p:extLst>
      <p:ext uri="{BB962C8B-B14F-4D97-AF65-F5344CB8AC3E}">
        <p14:creationId xmlns:p14="http://schemas.microsoft.com/office/powerpoint/2010/main" val="2290428545"/>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93F6DB-3EA7-4F77-A334-7132A11F46B4}" type="slidenum">
              <a:rPr lang="en-US" altLang="en-US"/>
              <a:pPr>
                <a:defRPr/>
              </a:pPr>
              <a:t>‹#›</a:t>
            </a:fld>
            <a:endParaRPr lang="en-US" altLang="en-US"/>
          </a:p>
        </p:txBody>
      </p:sp>
    </p:spTree>
    <p:extLst>
      <p:ext uri="{BB962C8B-B14F-4D97-AF65-F5344CB8AC3E}">
        <p14:creationId xmlns:p14="http://schemas.microsoft.com/office/powerpoint/2010/main" val="2857325750"/>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mn-ea"/>
              </a:defRPr>
            </a:lvl1pPr>
          </a:lstStyle>
          <a:p>
            <a:pPr>
              <a:defRPr/>
            </a:pPr>
            <a:endParaRPr lang="en-US"/>
          </a:p>
        </p:txBody>
      </p:sp>
      <p:sp>
        <p:nvSpPr>
          <p:cNvPr id="19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p>
        </p:txBody>
      </p:sp>
      <p:sp>
        <p:nvSpPr>
          <p:cNvPr id="19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Osaka" pitchFamily="1" charset="-128"/>
              </a:defRPr>
            </a:lvl1pPr>
          </a:lstStyle>
          <a:p>
            <a:pPr>
              <a:defRPr/>
            </a:pPr>
            <a:fld id="{D67E13C6-A899-4797-8DCD-A8991F1D14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spd="med">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1" charset="-128"/>
        </a:defRPr>
      </a:lvl2pPr>
      <a:lvl3pPr algn="ctr" rtl="0" eaLnBrk="0" fontAlgn="base" hangingPunct="0">
        <a:spcBef>
          <a:spcPct val="0"/>
        </a:spcBef>
        <a:spcAft>
          <a:spcPct val="0"/>
        </a:spcAft>
        <a:defRPr sz="4400">
          <a:solidFill>
            <a:schemeClr val="tx2"/>
          </a:solidFill>
          <a:latin typeface="Arial" charset="0"/>
          <a:ea typeface="Osaka" pitchFamily="1" charset="-128"/>
        </a:defRPr>
      </a:lvl3pPr>
      <a:lvl4pPr algn="ctr" rtl="0" eaLnBrk="0" fontAlgn="base" hangingPunct="0">
        <a:spcBef>
          <a:spcPct val="0"/>
        </a:spcBef>
        <a:spcAft>
          <a:spcPct val="0"/>
        </a:spcAft>
        <a:defRPr sz="4400">
          <a:solidFill>
            <a:schemeClr val="tx2"/>
          </a:solidFill>
          <a:latin typeface="Arial" charset="0"/>
          <a:ea typeface="Osaka" pitchFamily="1" charset="-128"/>
        </a:defRPr>
      </a:lvl4pPr>
      <a:lvl5pPr algn="ctr" rtl="0" eaLnBrk="0" fontAlgn="base" hangingPunct="0">
        <a:spcBef>
          <a:spcPct val="0"/>
        </a:spcBef>
        <a:spcAft>
          <a:spcPct val="0"/>
        </a:spcAft>
        <a:defRPr sz="4400">
          <a:solidFill>
            <a:schemeClr val="tx2"/>
          </a:solidFill>
          <a:latin typeface="Arial" charset="0"/>
          <a:ea typeface="Osaka" pitchFamily="1" charset="-128"/>
        </a:defRPr>
      </a:lvl5pPr>
      <a:lvl6pPr marL="457200" algn="ctr" rtl="0" fontAlgn="base">
        <a:spcBef>
          <a:spcPct val="0"/>
        </a:spcBef>
        <a:spcAft>
          <a:spcPct val="0"/>
        </a:spcAft>
        <a:defRPr sz="4400">
          <a:solidFill>
            <a:schemeClr val="tx2"/>
          </a:solidFill>
          <a:latin typeface="Arial" charset="0"/>
          <a:ea typeface="Osaka" pitchFamily="1" charset="-128"/>
        </a:defRPr>
      </a:lvl6pPr>
      <a:lvl7pPr marL="914400" algn="ctr" rtl="0" fontAlgn="base">
        <a:spcBef>
          <a:spcPct val="0"/>
        </a:spcBef>
        <a:spcAft>
          <a:spcPct val="0"/>
        </a:spcAft>
        <a:defRPr sz="4400">
          <a:solidFill>
            <a:schemeClr val="tx2"/>
          </a:solidFill>
          <a:latin typeface="Arial" charset="0"/>
          <a:ea typeface="Osaka" pitchFamily="1" charset="-128"/>
        </a:defRPr>
      </a:lvl7pPr>
      <a:lvl8pPr marL="1371600" algn="ctr" rtl="0" fontAlgn="base">
        <a:spcBef>
          <a:spcPct val="0"/>
        </a:spcBef>
        <a:spcAft>
          <a:spcPct val="0"/>
        </a:spcAft>
        <a:defRPr sz="4400">
          <a:solidFill>
            <a:schemeClr val="tx2"/>
          </a:solidFill>
          <a:latin typeface="Arial" charset="0"/>
          <a:ea typeface="Osaka" pitchFamily="1" charset="-128"/>
        </a:defRPr>
      </a:lvl8pPr>
      <a:lvl9pPr marL="1828800" algn="ctr" rtl="0" fontAlgn="base">
        <a:spcBef>
          <a:spcPct val="0"/>
        </a:spcBef>
        <a:spcAft>
          <a:spcPct val="0"/>
        </a:spcAft>
        <a:defRPr sz="4400">
          <a:solidFill>
            <a:schemeClr val="tx2"/>
          </a:solidFill>
          <a:latin typeface="Arial" charset="0"/>
          <a:ea typeface="Osak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mn-ea"/>
              </a:defRPr>
            </a:lvl1pPr>
          </a:lstStyle>
          <a:p>
            <a:pPr>
              <a:defRPr/>
            </a:pPr>
            <a:endParaRPr lang="en-US"/>
          </a:p>
        </p:txBody>
      </p:sp>
      <p:sp>
        <p:nvSpPr>
          <p:cNvPr id="19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p>
        </p:txBody>
      </p:sp>
      <p:sp>
        <p:nvSpPr>
          <p:cNvPr id="19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Osaka" pitchFamily="1" charset="-128"/>
              </a:defRPr>
            </a:lvl1pPr>
          </a:lstStyle>
          <a:p>
            <a:pPr>
              <a:defRPr/>
            </a:pPr>
            <a:fld id="{872ACC88-8B3F-4910-B00A-50E32E9CDBD9}" type="slidenum">
              <a:rPr lang="en-US" altLang="en-US"/>
              <a:pPr>
                <a:defRPr/>
              </a:pPr>
              <a:t>‹#›</a:t>
            </a:fld>
            <a:endParaRPr lang="en-US" altLang="en-US"/>
          </a:p>
        </p:txBody>
      </p:sp>
    </p:spTree>
    <p:extLst>
      <p:ext uri="{BB962C8B-B14F-4D97-AF65-F5344CB8AC3E}">
        <p14:creationId xmlns:p14="http://schemas.microsoft.com/office/powerpoint/2010/main" val="30537690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med">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1" charset="-128"/>
        </a:defRPr>
      </a:lvl2pPr>
      <a:lvl3pPr algn="ctr" rtl="0" eaLnBrk="0" fontAlgn="base" hangingPunct="0">
        <a:spcBef>
          <a:spcPct val="0"/>
        </a:spcBef>
        <a:spcAft>
          <a:spcPct val="0"/>
        </a:spcAft>
        <a:defRPr sz="4400">
          <a:solidFill>
            <a:schemeClr val="tx2"/>
          </a:solidFill>
          <a:latin typeface="Arial" charset="0"/>
          <a:ea typeface="Osaka" pitchFamily="1" charset="-128"/>
        </a:defRPr>
      </a:lvl3pPr>
      <a:lvl4pPr algn="ctr" rtl="0" eaLnBrk="0" fontAlgn="base" hangingPunct="0">
        <a:spcBef>
          <a:spcPct val="0"/>
        </a:spcBef>
        <a:spcAft>
          <a:spcPct val="0"/>
        </a:spcAft>
        <a:defRPr sz="4400">
          <a:solidFill>
            <a:schemeClr val="tx2"/>
          </a:solidFill>
          <a:latin typeface="Arial" charset="0"/>
          <a:ea typeface="Osaka" pitchFamily="1" charset="-128"/>
        </a:defRPr>
      </a:lvl4pPr>
      <a:lvl5pPr algn="ctr" rtl="0" eaLnBrk="0" fontAlgn="base" hangingPunct="0">
        <a:spcBef>
          <a:spcPct val="0"/>
        </a:spcBef>
        <a:spcAft>
          <a:spcPct val="0"/>
        </a:spcAft>
        <a:defRPr sz="4400">
          <a:solidFill>
            <a:schemeClr val="tx2"/>
          </a:solidFill>
          <a:latin typeface="Arial" charset="0"/>
          <a:ea typeface="Osaka" pitchFamily="1" charset="-128"/>
        </a:defRPr>
      </a:lvl5pPr>
      <a:lvl6pPr marL="457200" algn="ctr" rtl="0" fontAlgn="base">
        <a:spcBef>
          <a:spcPct val="0"/>
        </a:spcBef>
        <a:spcAft>
          <a:spcPct val="0"/>
        </a:spcAft>
        <a:defRPr sz="4400">
          <a:solidFill>
            <a:schemeClr val="tx2"/>
          </a:solidFill>
          <a:latin typeface="Arial" charset="0"/>
          <a:ea typeface="Osaka" pitchFamily="1" charset="-128"/>
        </a:defRPr>
      </a:lvl6pPr>
      <a:lvl7pPr marL="914400" algn="ctr" rtl="0" fontAlgn="base">
        <a:spcBef>
          <a:spcPct val="0"/>
        </a:spcBef>
        <a:spcAft>
          <a:spcPct val="0"/>
        </a:spcAft>
        <a:defRPr sz="4400">
          <a:solidFill>
            <a:schemeClr val="tx2"/>
          </a:solidFill>
          <a:latin typeface="Arial" charset="0"/>
          <a:ea typeface="Osaka" pitchFamily="1" charset="-128"/>
        </a:defRPr>
      </a:lvl7pPr>
      <a:lvl8pPr marL="1371600" algn="ctr" rtl="0" fontAlgn="base">
        <a:spcBef>
          <a:spcPct val="0"/>
        </a:spcBef>
        <a:spcAft>
          <a:spcPct val="0"/>
        </a:spcAft>
        <a:defRPr sz="4400">
          <a:solidFill>
            <a:schemeClr val="tx2"/>
          </a:solidFill>
          <a:latin typeface="Arial" charset="0"/>
          <a:ea typeface="Osaka" pitchFamily="1" charset="-128"/>
        </a:defRPr>
      </a:lvl8pPr>
      <a:lvl9pPr marL="1828800" algn="ctr" rtl="0" fontAlgn="base">
        <a:spcBef>
          <a:spcPct val="0"/>
        </a:spcBef>
        <a:spcAft>
          <a:spcPct val="0"/>
        </a:spcAft>
        <a:defRPr sz="4400">
          <a:solidFill>
            <a:schemeClr val="tx2"/>
          </a:solidFill>
          <a:latin typeface="Arial" charset="0"/>
          <a:ea typeface="Osak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vimeopro.com/user10550772/scigirls-in-space" TargetMode="Externa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23.emf"/><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31.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33.emf"/><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vimeopro.com/user10550772/scigirls-profiles-latinas-at-work" TargetMode="Externa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www.youtube.com/watch?v=JfdoJxPjp1k" TargetMode="Externa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0.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vimeopro.com/user10550772/scigirls-profiles-latinas-at-work" TargetMode="Externa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vimeopro.com/user10550772/scigirls-profiles-women-in-stem/page/2" TargetMode="Externa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3.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1.png"/><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ideo" Target="https://www.youtube.com/embed/YsYHqfk0X2A"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4.jpe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vimeopro.com/user10550772/scigirls-profiles-women-in-stem/page/2" TargetMode="External"/><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vimeopro.com/user10550772/scigirls-profiles-women-in-stem/page/1" TargetMode="External"/><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9.png"/></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vimeopro.com/user10550772/scigirls-profiles-women-in-stem/page/1" TargetMode="External"/><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0.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1" descr="greenwallpaperri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00625"/>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7" descr="bluewallpaperri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sciGirls_panton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0213" y="2495550"/>
            <a:ext cx="4243387"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9"/>
          <p:cNvSpPr>
            <a:spLocks noChangeArrowheads="1"/>
          </p:cNvSpPr>
          <p:nvPr/>
        </p:nvSpPr>
        <p:spPr bwMode="auto">
          <a:xfrm>
            <a:off x="1600200" y="3671888"/>
            <a:ext cx="441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ctr">
              <a:spcBef>
                <a:spcPct val="0"/>
              </a:spcBef>
              <a:buFontTx/>
              <a:buNone/>
            </a:pPr>
            <a:r>
              <a:rPr lang="en-US" altLang="en-US" sz="1800" dirty="0" smtClean="0">
                <a:ea typeface="ＭＳ Ｐゴシック" panose="020B0600070205080204" pitchFamily="34" charset="-128"/>
              </a:rPr>
              <a:t>Train the Trainer</a:t>
            </a:r>
          </a:p>
          <a:p>
            <a:pPr algn="ctr">
              <a:spcBef>
                <a:spcPct val="0"/>
              </a:spcBef>
              <a:buFontTx/>
              <a:buNone/>
            </a:pPr>
            <a:r>
              <a:rPr lang="en-US" altLang="en-US" sz="1800" dirty="0" smtClean="0">
                <a:ea typeface="ＭＳ Ｐゴシック" panose="020B0600070205080204" pitchFamily="34" charset="-128"/>
              </a:rPr>
              <a:t>GETAS</a:t>
            </a:r>
          </a:p>
          <a:p>
            <a:pPr algn="ctr">
              <a:spcBef>
                <a:spcPct val="0"/>
              </a:spcBef>
              <a:buFontTx/>
              <a:buNone/>
            </a:pPr>
            <a:r>
              <a:rPr lang="en-US" altLang="en-US" sz="1800" dirty="0" smtClean="0">
                <a:ea typeface="ＭＳ Ｐゴシック" panose="020B0600070205080204" pitchFamily="34" charset="-128"/>
              </a:rPr>
              <a:t>Day 1</a:t>
            </a:r>
            <a:endParaRPr lang="en-US" altLang="en-US" sz="1800" dirty="0">
              <a:ea typeface="ＭＳ Ｐゴシック" panose="020B0600070205080204" pitchFamily="34" charset="-128"/>
            </a:endParaRPr>
          </a:p>
          <a:p>
            <a:pPr algn="ctr">
              <a:spcBef>
                <a:spcPct val="0"/>
              </a:spcBef>
              <a:buFontTx/>
              <a:buNone/>
            </a:pPr>
            <a:endParaRPr lang="en-US" altLang="en-US" sz="1800" dirty="0">
              <a:ea typeface="ＭＳ Ｐゴシック" panose="020B0600070205080204" pitchFamily="34" charset="-128"/>
            </a:endParaRPr>
          </a:p>
          <a:p>
            <a:pPr algn="ctr">
              <a:spcBef>
                <a:spcPct val="0"/>
              </a:spcBef>
              <a:buFontTx/>
              <a:buNone/>
            </a:pPr>
            <a:r>
              <a:rPr lang="en-US" altLang="en-US" sz="1800" dirty="0">
                <a:latin typeface="Lucida Sans" panose="020B0602030504020204" pitchFamily="34" charset="0"/>
                <a:ea typeface="ＭＳ Ｐゴシック" panose="020B0600070205080204" pitchFamily="34" charset="-128"/>
              </a:rPr>
              <a:t>Dr. Barbara Billington</a:t>
            </a:r>
          </a:p>
          <a:p>
            <a:pPr algn="ctr">
              <a:spcBef>
                <a:spcPct val="0"/>
              </a:spcBef>
              <a:buFontTx/>
              <a:buNone/>
            </a:pPr>
            <a:r>
              <a:rPr lang="en-US" altLang="en-US" sz="1800" dirty="0">
                <a:latin typeface="Lucida Sans" panose="020B0602030504020204" pitchFamily="34" charset="0"/>
                <a:ea typeface="ＭＳ Ｐゴシック" panose="020B0600070205080204" pitchFamily="34" charset="-128"/>
              </a:rPr>
              <a:t>University of Minnesota</a:t>
            </a:r>
          </a:p>
          <a:p>
            <a:pPr algn="ctr">
              <a:spcBef>
                <a:spcPct val="0"/>
              </a:spcBef>
              <a:buFontTx/>
              <a:buNone/>
            </a:pPr>
            <a:r>
              <a:rPr lang="en-US" altLang="en-US" sz="1800" dirty="0">
                <a:latin typeface="Lucida Sans" panose="020B0602030504020204" pitchFamily="34" charset="0"/>
                <a:ea typeface="ＭＳ Ｐゴシック" panose="020B0600070205080204" pitchFamily="34" charset="-128"/>
              </a:rPr>
              <a:t>STEM </a:t>
            </a:r>
            <a:r>
              <a:rPr lang="en-US" altLang="en-US" sz="1800" dirty="0" smtClean="0">
                <a:latin typeface="Lucida Sans" panose="020B0602030504020204" pitchFamily="34" charset="0"/>
                <a:ea typeface="ＭＳ Ｐゴシック" panose="020B0600070205080204" pitchFamily="34" charset="-128"/>
              </a:rPr>
              <a:t>Education</a:t>
            </a:r>
            <a:endParaRPr lang="en-US" altLang="en-US" sz="1800" dirty="0">
              <a:latin typeface="Lucida Sans" panose="020B0602030504020204" pitchFamily="34" charset="0"/>
              <a:ea typeface="ＭＳ Ｐゴシック" panose="020B0600070205080204" pitchFamily="34" charset="-128"/>
            </a:endParaRPr>
          </a:p>
          <a:p>
            <a:pPr algn="ctr">
              <a:spcBef>
                <a:spcPct val="0"/>
              </a:spcBef>
              <a:buFontTx/>
              <a:buNone/>
            </a:pPr>
            <a:r>
              <a:rPr lang="en-US" altLang="en-US" sz="1800" dirty="0" smtClean="0">
                <a:solidFill>
                  <a:srgbClr val="545454"/>
                </a:solidFill>
                <a:latin typeface="Lucida Sans" panose="020B0602030504020204" pitchFamily="34" charset="0"/>
                <a:ea typeface="ＭＳ Ｐゴシック" panose="020B0600070205080204" pitchFamily="34" charset="-128"/>
              </a:rPr>
              <a:t>June 25-28, 2019</a:t>
            </a:r>
            <a:endParaRPr lang="en-US" altLang="en-US" sz="1800" dirty="0">
              <a:solidFill>
                <a:srgbClr val="545454"/>
              </a:solidFill>
              <a:latin typeface="Lucida Sans" panose="020B0602030504020204" pitchFamily="34" charset="0"/>
              <a:ea typeface="ＭＳ Ｐゴシック" panose="020B0600070205080204" pitchFamily="34" charset="-128"/>
            </a:endParaRPr>
          </a:p>
        </p:txBody>
      </p:sp>
      <p:pic>
        <p:nvPicPr>
          <p:cNvPr id="3078" name="Picture 30"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7075" y="1066800"/>
            <a:ext cx="1965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3" descr="PKGO_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101850"/>
            <a:ext cx="1066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4" descr="scigirls_funderlogos_tra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5943600"/>
            <a:ext cx="35052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2" descr="C:\Users\roehr013\Desktop\Logo-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4527" y="5714206"/>
            <a:ext cx="1447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dirty="0" smtClean="0">
                <a:ea typeface="ＭＳ Ｐゴシック" panose="020B0600070205080204" pitchFamily="34" charset="-128"/>
              </a:rPr>
              <a:t>Review of </a:t>
            </a:r>
            <a:r>
              <a:rPr lang="en-US" altLang="en-US" sz="2800" dirty="0" err="1" smtClean="0">
                <a:ea typeface="ＭＳ Ｐゴシック" panose="020B0600070205080204" pitchFamily="34" charset="-128"/>
              </a:rPr>
              <a:t>SciGirls</a:t>
            </a:r>
            <a:r>
              <a:rPr lang="en-US" altLang="en-US" sz="2800" dirty="0" smtClean="0">
                <a:ea typeface="ＭＳ Ｐゴシック" panose="020B0600070205080204" pitchFamily="34" charset="-128"/>
              </a:rPr>
              <a:t> Strategies Guide</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495300" y="2329662"/>
            <a:ext cx="8153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nSpc>
                <a:spcPct val="150000"/>
              </a:lnSpc>
              <a:spcBef>
                <a:spcPct val="0"/>
              </a:spcBef>
              <a:buNone/>
            </a:pPr>
            <a:r>
              <a:rPr lang="en-US" altLang="en-US" sz="4400" dirty="0" smtClean="0">
                <a:ea typeface="ＭＳ Ｐゴシック" panose="020B0600070205080204" pitchFamily="34" charset="-128"/>
              </a:rPr>
              <a:t>Review your responses to the GETAS Rubric</a:t>
            </a:r>
            <a:endParaRPr lang="en-US" altLang="en-US" sz="4400" dirty="0">
              <a:ea typeface="ＭＳ Ｐゴシック" panose="020B0600070205080204" pitchFamily="34" charset="-128"/>
            </a:endParaRPr>
          </a:p>
          <a:p>
            <a:pPr>
              <a:lnSpc>
                <a:spcPct val="150000"/>
              </a:lnSpc>
              <a:spcBef>
                <a:spcPct val="0"/>
              </a:spcBef>
              <a:buNone/>
            </a:pPr>
            <a:r>
              <a:rPr lang="en-US" altLang="en-US" sz="4400" dirty="0" smtClean="0">
                <a:ea typeface="ＭＳ Ｐゴシック" panose="020B0600070205080204" pitchFamily="34" charset="-128"/>
              </a:rPr>
              <a:t>What needs do you have?</a:t>
            </a:r>
          </a:p>
          <a:p>
            <a:pPr>
              <a:lnSpc>
                <a:spcPct val="150000"/>
              </a:lnSpc>
              <a:spcBef>
                <a:spcPct val="0"/>
              </a:spcBef>
              <a:buNone/>
            </a:pPr>
            <a:r>
              <a:rPr lang="en-US" altLang="en-US" sz="4400" dirty="0" smtClean="0">
                <a:ea typeface="ＭＳ Ｐゴシック" panose="020B0600070205080204" pitchFamily="34" charset="-128"/>
              </a:rPr>
              <a:t>(See needs assessment)</a:t>
            </a:r>
            <a:endParaRPr lang="en-US" altLang="en-US" sz="4400" dirty="0">
              <a:ea typeface="ＭＳ Ｐゴシック" panose="020B0600070205080204" pitchFamily="34" charset="-128"/>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331854"/>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1" descr="greenwallpaperri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00625"/>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7" descr="bluewallpaperri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9"/>
          <p:cNvSpPr>
            <a:spLocks noChangeArrowheads="1"/>
          </p:cNvSpPr>
          <p:nvPr/>
        </p:nvSpPr>
        <p:spPr bwMode="auto">
          <a:xfrm>
            <a:off x="1143000" y="2446080"/>
            <a:ext cx="441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ctr">
              <a:spcBef>
                <a:spcPct val="0"/>
              </a:spcBef>
              <a:buFontTx/>
              <a:buNone/>
            </a:pPr>
            <a:r>
              <a:rPr lang="en-US" altLang="en-US" dirty="0" smtClean="0">
                <a:ea typeface="ＭＳ Ｐゴシック" panose="020B0600070205080204" pitchFamily="34" charset="-128"/>
              </a:rPr>
              <a:t>Lunch</a:t>
            </a:r>
          </a:p>
          <a:p>
            <a:pPr algn="ctr">
              <a:spcBef>
                <a:spcPct val="0"/>
              </a:spcBef>
              <a:buFontTx/>
              <a:buNone/>
            </a:pPr>
            <a:endParaRPr lang="en-US" altLang="en-US" dirty="0">
              <a:solidFill>
                <a:srgbClr val="545454"/>
              </a:solidFill>
              <a:latin typeface="Lucida Sans" panose="020B0602030504020204" pitchFamily="34" charset="0"/>
              <a:ea typeface="ＭＳ Ｐゴシック" panose="020B0600070205080204" pitchFamily="34" charset="-128"/>
            </a:endParaRPr>
          </a:p>
          <a:p>
            <a:pPr algn="ctr">
              <a:spcBef>
                <a:spcPct val="0"/>
              </a:spcBef>
              <a:buFontTx/>
              <a:buNone/>
            </a:pPr>
            <a:r>
              <a:rPr lang="en-US" altLang="en-US" dirty="0" smtClean="0">
                <a:solidFill>
                  <a:srgbClr val="545454"/>
                </a:solidFill>
                <a:latin typeface="Lucida Sans" panose="020B0602030504020204" pitchFamily="34" charset="0"/>
                <a:ea typeface="ＭＳ Ｐゴシック" panose="020B0600070205080204" pitchFamily="34" charset="-128"/>
              </a:rPr>
              <a:t>Guest Speaker:</a:t>
            </a:r>
          </a:p>
          <a:p>
            <a:pPr algn="ctr">
              <a:spcBef>
                <a:spcPct val="0"/>
              </a:spcBef>
              <a:buFontTx/>
              <a:buNone/>
            </a:pPr>
            <a:r>
              <a:rPr lang="en-US" altLang="en-US" dirty="0" err="1" smtClean="0">
                <a:solidFill>
                  <a:srgbClr val="545454"/>
                </a:solidFill>
                <a:latin typeface="Lucida Sans" panose="020B0602030504020204" pitchFamily="34" charset="0"/>
                <a:ea typeface="ＭＳ Ｐゴシック" panose="020B0600070205080204" pitchFamily="34" charset="-128"/>
              </a:rPr>
              <a:t>Maribeth</a:t>
            </a:r>
            <a:r>
              <a:rPr lang="en-US" altLang="en-US" dirty="0" smtClean="0">
                <a:solidFill>
                  <a:srgbClr val="545454"/>
                </a:solidFill>
                <a:latin typeface="Lucida Sans" panose="020B0602030504020204" pitchFamily="34" charset="0"/>
                <a:ea typeface="ＭＳ Ｐゴシック" panose="020B0600070205080204" pitchFamily="34" charset="-128"/>
              </a:rPr>
              <a:t> </a:t>
            </a:r>
            <a:r>
              <a:rPr lang="en-US" altLang="en-US" dirty="0" err="1" smtClean="0">
                <a:solidFill>
                  <a:srgbClr val="545454"/>
                </a:solidFill>
                <a:latin typeface="Lucida Sans" panose="020B0602030504020204" pitchFamily="34" charset="0"/>
                <a:ea typeface="ＭＳ Ｐゴシック" panose="020B0600070205080204" pitchFamily="34" charset="-128"/>
              </a:rPr>
              <a:t>Romslo</a:t>
            </a:r>
            <a:endParaRPr lang="en-US" altLang="en-US" dirty="0" smtClean="0">
              <a:solidFill>
                <a:srgbClr val="545454"/>
              </a:solidFill>
              <a:latin typeface="Lucida Sans" panose="020B0602030504020204" pitchFamily="34" charset="0"/>
              <a:ea typeface="ＭＳ Ｐゴシック" panose="020B0600070205080204" pitchFamily="34" charset="-128"/>
            </a:endParaRPr>
          </a:p>
          <a:p>
            <a:pPr algn="ctr">
              <a:spcBef>
                <a:spcPct val="0"/>
              </a:spcBef>
              <a:buFontTx/>
              <a:buNone/>
            </a:pPr>
            <a:endParaRPr lang="en-US" altLang="en-US" dirty="0">
              <a:solidFill>
                <a:srgbClr val="545454"/>
              </a:solidFill>
              <a:latin typeface="Lucida Sans" panose="020B0602030504020204" pitchFamily="34" charset="0"/>
              <a:ea typeface="ＭＳ Ｐゴシック" panose="020B0600070205080204" pitchFamily="34" charset="-128"/>
            </a:endParaRPr>
          </a:p>
        </p:txBody>
      </p:sp>
      <p:pic>
        <p:nvPicPr>
          <p:cNvPr id="3078" name="Picture 30"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075" y="1066800"/>
            <a:ext cx="1965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3" descr="PKGO_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564818"/>
            <a:ext cx="1066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4" descr="scigirls_funderlogos_tra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5943600"/>
            <a:ext cx="35052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2" descr="C:\Users\roehr013\Desktop\Logo-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4527" y="5714206"/>
            <a:ext cx="1447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874618"/>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dirty="0" smtClean="0">
                <a:ea typeface="ＭＳ Ｐゴシック" panose="020B0600070205080204" pitchFamily="34" charset="-128"/>
              </a:rPr>
              <a:t>Module A Overview</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304800" y="1522150"/>
            <a:ext cx="8153400" cy="451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nSpc>
                <a:spcPct val="150000"/>
              </a:lnSpc>
              <a:spcBef>
                <a:spcPct val="0"/>
              </a:spcBef>
              <a:buNone/>
            </a:pPr>
            <a:r>
              <a:rPr lang="en-US" altLang="en-US" sz="4400" dirty="0" smtClean="0">
                <a:ea typeface="ＭＳ Ｐゴシック" panose="020B0600070205080204" pitchFamily="34" charset="-128"/>
              </a:rPr>
              <a:t>Engaging Diverse Learners – Culturally Responsive Practices</a:t>
            </a:r>
          </a:p>
          <a:p>
            <a:pPr>
              <a:spcBef>
                <a:spcPct val="0"/>
              </a:spcBef>
              <a:buNone/>
            </a:pPr>
            <a:r>
              <a:rPr lang="en-US" altLang="en-US" sz="4400" dirty="0" smtClean="0">
                <a:solidFill>
                  <a:srgbClr val="FFC000"/>
                </a:solidFill>
                <a:ea typeface="ＭＳ Ｐゴシック" panose="020B0600070205080204" pitchFamily="34" charset="-128"/>
              </a:rPr>
              <a:t>SG1:  Connect STEM Experiences to girls’ lives.</a:t>
            </a:r>
          </a:p>
          <a:p>
            <a:pPr lvl="1"/>
            <a:r>
              <a:rPr lang="en-US" dirty="0" smtClean="0"/>
              <a:t>Relevance  -  STEM </a:t>
            </a:r>
            <a:r>
              <a:rPr lang="en-US" dirty="0"/>
              <a:t>identity development</a:t>
            </a:r>
            <a:endParaRPr lang="en-US" sz="2000" dirty="0"/>
          </a:p>
          <a:p>
            <a:pPr lvl="1"/>
            <a:r>
              <a:rPr lang="en-US" dirty="0"/>
              <a:t>Student-focused instruction </a:t>
            </a:r>
            <a:endParaRPr lang="en-US" altLang="en-US" sz="4400" dirty="0">
              <a:solidFill>
                <a:srgbClr val="FFC000"/>
              </a:solidFill>
              <a:ea typeface="ＭＳ Ｐゴシック" panose="020B0600070205080204" pitchFamily="34" charset="-128"/>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348592"/>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b="1" dirty="0" smtClean="0">
                <a:ea typeface="ＭＳ Ｐゴシック" panose="020B0600070205080204" pitchFamily="34" charset="-128"/>
              </a:rPr>
              <a:t>Defining Terms/ Creating Common Understandings</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427037" y="1995488"/>
            <a:ext cx="50292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nSpc>
                <a:spcPct val="150000"/>
              </a:lnSpc>
              <a:spcBef>
                <a:spcPct val="0"/>
              </a:spcBef>
              <a:buBlip>
                <a:blip r:embed="rId5"/>
              </a:buBlip>
            </a:pPr>
            <a:r>
              <a:rPr lang="en-US" altLang="en-US" sz="2800" dirty="0" smtClean="0">
                <a:ea typeface="ＭＳ Ｐゴシック" panose="020B0600070205080204" pitchFamily="34" charset="-128"/>
              </a:rPr>
              <a:t>Culture</a:t>
            </a:r>
          </a:p>
          <a:p>
            <a:pPr>
              <a:lnSpc>
                <a:spcPct val="150000"/>
              </a:lnSpc>
              <a:spcBef>
                <a:spcPct val="0"/>
              </a:spcBef>
              <a:buBlip>
                <a:blip r:embed="rId5"/>
              </a:buBlip>
            </a:pPr>
            <a:r>
              <a:rPr lang="en-US" altLang="en-US" sz="2800" dirty="0" smtClean="0">
                <a:ea typeface="ＭＳ Ｐゴシック" panose="020B0600070205080204" pitchFamily="34" charset="-128"/>
              </a:rPr>
              <a:t>Culturally Relevant</a:t>
            </a:r>
          </a:p>
          <a:p>
            <a:pPr>
              <a:lnSpc>
                <a:spcPct val="150000"/>
              </a:lnSpc>
              <a:spcBef>
                <a:spcPct val="0"/>
              </a:spcBef>
              <a:buBlip>
                <a:blip r:embed="rId5"/>
              </a:buBlip>
            </a:pPr>
            <a:r>
              <a:rPr lang="en-US" altLang="en-US" sz="2800" dirty="0" smtClean="0">
                <a:ea typeface="ＭＳ Ｐゴシック" panose="020B0600070205080204" pitchFamily="34" charset="-128"/>
              </a:rPr>
              <a:t>Culturally Responsive</a:t>
            </a:r>
          </a:p>
          <a:p>
            <a:pPr>
              <a:lnSpc>
                <a:spcPct val="150000"/>
              </a:lnSpc>
              <a:spcBef>
                <a:spcPct val="0"/>
              </a:spcBef>
              <a:buBlip>
                <a:blip r:embed="rId5"/>
              </a:buBlip>
            </a:pPr>
            <a:r>
              <a:rPr lang="en-US" altLang="en-US" sz="2800" dirty="0" smtClean="0">
                <a:ea typeface="ＭＳ Ｐゴシック" panose="020B0600070205080204" pitchFamily="34" charset="-128"/>
              </a:rPr>
              <a:t>Relevance</a:t>
            </a:r>
          </a:p>
          <a:p>
            <a:pPr>
              <a:lnSpc>
                <a:spcPct val="150000"/>
              </a:lnSpc>
              <a:spcBef>
                <a:spcPct val="0"/>
              </a:spcBef>
              <a:buBlip>
                <a:blip r:embed="rId5"/>
              </a:buBlip>
            </a:pPr>
            <a:r>
              <a:rPr lang="en-US" altLang="en-US" sz="2800" dirty="0" smtClean="0">
                <a:ea typeface="ＭＳ Ｐゴシック" panose="020B0600070205080204" pitchFamily="34" charset="-128"/>
              </a:rPr>
              <a:t>Meaningful</a:t>
            </a:r>
          </a:p>
          <a:p>
            <a:pPr>
              <a:lnSpc>
                <a:spcPct val="150000"/>
              </a:lnSpc>
              <a:spcBef>
                <a:spcPct val="0"/>
              </a:spcBef>
              <a:buBlip>
                <a:blip r:embed="rId5"/>
              </a:buBlip>
            </a:pPr>
            <a:r>
              <a:rPr lang="en-US" altLang="en-US" sz="2800" dirty="0" smtClean="0">
                <a:ea typeface="ＭＳ Ｐゴシック" panose="020B0600070205080204" pitchFamily="34" charset="-128"/>
              </a:rPr>
              <a:t>Motivation</a:t>
            </a:r>
          </a:p>
          <a:p>
            <a:pPr>
              <a:lnSpc>
                <a:spcPct val="150000"/>
              </a:lnSpc>
              <a:spcBef>
                <a:spcPct val="0"/>
              </a:spcBef>
              <a:buBlip>
                <a:blip r:embed="rId5"/>
              </a:buBlip>
            </a:pPr>
            <a:r>
              <a:rPr lang="en-US" altLang="en-US" sz="2800" dirty="0" smtClean="0">
                <a:ea typeface="ＭＳ Ｐゴシック" panose="020B0600070205080204" pitchFamily="34" charset="-128"/>
              </a:rPr>
              <a:t>Engagement</a:t>
            </a:r>
            <a:endParaRPr lang="en-US" altLang="en-US" sz="2800" dirty="0">
              <a:ea typeface="ＭＳ Ｐゴシック" panose="020B0600070205080204" pitchFamily="34" charset="-128"/>
            </a:endParaRPr>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41148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133674"/>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p:cNvPicPr preferRelativeResize="0"/>
          <p:nvPr/>
        </p:nvPicPr>
        <p:blipFill rotWithShape="1">
          <a:blip r:embed="rId3">
            <a:alphaModFix/>
          </a:blip>
          <a:srcRect/>
          <a:stretch/>
        </p:blipFill>
        <p:spPr>
          <a:xfrm>
            <a:off x="0" y="0"/>
            <a:ext cx="9144000" cy="1970086"/>
          </a:xfrm>
          <a:prstGeom prst="rect">
            <a:avLst/>
          </a:prstGeom>
          <a:noFill/>
          <a:ln>
            <a:noFill/>
          </a:ln>
        </p:spPr>
      </p:pic>
      <p:pic>
        <p:nvPicPr>
          <p:cNvPr id="169" name="Shape 169"/>
          <p:cNvPicPr preferRelativeResize="0"/>
          <p:nvPr/>
        </p:nvPicPr>
        <p:blipFill rotWithShape="1">
          <a:blip r:embed="rId4">
            <a:alphaModFix/>
          </a:blip>
          <a:srcRect/>
          <a:stretch/>
        </p:blipFill>
        <p:spPr>
          <a:xfrm>
            <a:off x="304800" y="228600"/>
            <a:ext cx="2666999" cy="730250"/>
          </a:xfrm>
          <a:prstGeom prst="rect">
            <a:avLst/>
          </a:prstGeom>
          <a:noFill/>
          <a:ln>
            <a:noFill/>
          </a:ln>
        </p:spPr>
      </p:pic>
      <p:pic>
        <p:nvPicPr>
          <p:cNvPr id="170" name="Shape 170"/>
          <p:cNvPicPr preferRelativeResize="0"/>
          <p:nvPr/>
        </p:nvPicPr>
        <p:blipFill rotWithShape="1">
          <a:blip r:embed="rId5">
            <a:alphaModFix/>
          </a:blip>
          <a:srcRect/>
          <a:stretch/>
        </p:blipFill>
        <p:spPr>
          <a:xfrm>
            <a:off x="381000" y="6165850"/>
            <a:ext cx="4664075" cy="539749"/>
          </a:xfrm>
          <a:prstGeom prst="rect">
            <a:avLst/>
          </a:prstGeom>
          <a:noFill/>
          <a:ln>
            <a:noFill/>
          </a:ln>
        </p:spPr>
      </p:pic>
      <p:sp>
        <p:nvSpPr>
          <p:cNvPr id="171" name="Shape 171"/>
          <p:cNvSpPr txBox="1"/>
          <p:nvPr/>
        </p:nvSpPr>
        <p:spPr>
          <a:xfrm>
            <a:off x="762000" y="2857500"/>
            <a:ext cx="8153399" cy="11430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72" name="Shape 172"/>
          <p:cNvSpPr txBox="1"/>
          <p:nvPr/>
        </p:nvSpPr>
        <p:spPr>
          <a:xfrm>
            <a:off x="6019800" y="8205786"/>
            <a:ext cx="990599" cy="246062"/>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000" b="0" i="0" u="none" strike="noStrike" cap="none" baseline="0">
                <a:solidFill>
                  <a:schemeClr val="dk1"/>
                </a:solidFill>
                <a:latin typeface="Arial"/>
                <a:ea typeface="Arial"/>
                <a:cs typeface="Arial"/>
                <a:sym typeface="Arial"/>
              </a:rPr>
              <a:t>Source: NSF</a:t>
            </a:r>
          </a:p>
        </p:txBody>
      </p:sp>
      <p:sp>
        <p:nvSpPr>
          <p:cNvPr id="173" name="Shape 173"/>
          <p:cNvSpPr txBox="1"/>
          <p:nvPr/>
        </p:nvSpPr>
        <p:spPr>
          <a:xfrm>
            <a:off x="381000" y="1828800"/>
            <a:ext cx="7942261" cy="40385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dk1"/>
                </a:solidFill>
                <a:latin typeface="Arial"/>
                <a:ea typeface="Arial"/>
                <a:cs typeface="Arial"/>
                <a:sym typeface="Arial"/>
              </a:rPr>
              <a:t>CRT</a:t>
            </a:r>
            <a:r>
              <a:rPr lang="en-US" sz="2400" b="0" i="0" u="none" strike="noStrike" cap="none" baseline="0">
                <a:solidFill>
                  <a:schemeClr val="dk1"/>
                </a:solidFill>
                <a:latin typeface="Arial"/>
                <a:ea typeface="Arial"/>
                <a:cs typeface="Arial"/>
                <a:sym typeface="Arial"/>
              </a:rPr>
              <a:t> – is a pedagogy that recognizes, respects, and uses cultural characteristics, experiences, and perspectives of ethnically diverse students and backgrounds as meaningful sources for creating optimal learning environments and teaching them more effectively.</a:t>
            </a:r>
          </a:p>
          <a:p>
            <a:pPr marL="0" marR="0" lvl="0" indent="0" algn="l" rtl="0">
              <a:lnSpc>
                <a:spcPct val="100000"/>
              </a:lnSpc>
              <a:spcBef>
                <a:spcPts val="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latin typeface="Arial"/>
                <a:ea typeface="Arial"/>
                <a:cs typeface="Arial"/>
                <a:sym typeface="Arial"/>
              </a:rPr>
              <a:t>(Nieto 2000; Gay 2000). </a:t>
            </a:r>
          </a:p>
        </p:txBody>
      </p:sp>
      <p:pic>
        <p:nvPicPr>
          <p:cNvPr id="174" name="Shape 174"/>
          <p:cNvPicPr preferRelativeResize="0"/>
          <p:nvPr/>
        </p:nvPicPr>
        <p:blipFill rotWithShape="1">
          <a:blip r:embed="rId6">
            <a:alphaModFix/>
          </a:blip>
          <a:srcRect/>
          <a:stretch/>
        </p:blipFill>
        <p:spPr>
          <a:xfrm>
            <a:off x="5486400" y="3962400"/>
            <a:ext cx="3021012" cy="2286000"/>
          </a:xfrm>
          <a:prstGeom prst="rect">
            <a:avLst/>
          </a:prstGeom>
          <a:noFill/>
          <a:ln>
            <a:noFill/>
          </a:ln>
        </p:spPr>
      </p:pic>
      <p:sp>
        <p:nvSpPr>
          <p:cNvPr id="175" name="Shape 175"/>
          <p:cNvSpPr txBox="1"/>
          <p:nvPr/>
        </p:nvSpPr>
        <p:spPr>
          <a:xfrm>
            <a:off x="2971800" y="304800"/>
            <a:ext cx="5714999" cy="1066799"/>
          </a:xfrm>
          <a:prstGeom prst="rect">
            <a:avLst/>
          </a:prstGeom>
          <a:noFill/>
          <a:ln>
            <a:noFill/>
          </a:ln>
        </p:spPr>
        <p:txBody>
          <a:bodyPr lIns="0" tIns="0" rIns="40625" bIns="0" anchor="t" anchorCtr="0">
            <a:noAutofit/>
          </a:bodyPr>
          <a:lstStyle/>
          <a:p>
            <a:pPr marL="39687" marR="0" lvl="0" indent="-1587" algn="r"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Culturally Responsive Teaching</a:t>
            </a:r>
          </a:p>
        </p:txBody>
      </p:sp>
    </p:spTree>
    <p:extLst>
      <p:ext uri="{BB962C8B-B14F-4D97-AF65-F5344CB8AC3E}">
        <p14:creationId xmlns:p14="http://schemas.microsoft.com/office/powerpoint/2010/main" val="3756964656"/>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p:cNvPicPr preferRelativeResize="0"/>
          <p:nvPr/>
        </p:nvPicPr>
        <p:blipFill rotWithShape="1">
          <a:blip r:embed="rId3">
            <a:alphaModFix/>
          </a:blip>
          <a:srcRect/>
          <a:stretch/>
        </p:blipFill>
        <p:spPr>
          <a:xfrm>
            <a:off x="0" y="0"/>
            <a:ext cx="9144000" cy="1970086"/>
          </a:xfrm>
          <a:prstGeom prst="rect">
            <a:avLst/>
          </a:prstGeom>
          <a:noFill/>
          <a:ln>
            <a:noFill/>
          </a:ln>
        </p:spPr>
      </p:pic>
      <p:pic>
        <p:nvPicPr>
          <p:cNvPr id="99" name="Shape 99"/>
          <p:cNvPicPr preferRelativeResize="0"/>
          <p:nvPr/>
        </p:nvPicPr>
        <p:blipFill rotWithShape="1">
          <a:blip r:embed="rId4">
            <a:alphaModFix/>
          </a:blip>
          <a:srcRect/>
          <a:stretch/>
        </p:blipFill>
        <p:spPr>
          <a:xfrm>
            <a:off x="304800" y="228600"/>
            <a:ext cx="2666999" cy="730250"/>
          </a:xfrm>
          <a:prstGeom prst="rect">
            <a:avLst/>
          </a:prstGeom>
          <a:noFill/>
          <a:ln>
            <a:noFill/>
          </a:ln>
        </p:spPr>
      </p:pic>
      <p:pic>
        <p:nvPicPr>
          <p:cNvPr id="100" name="Shape 100"/>
          <p:cNvPicPr preferRelativeResize="0"/>
          <p:nvPr/>
        </p:nvPicPr>
        <p:blipFill rotWithShape="1">
          <a:blip r:embed="rId5">
            <a:alphaModFix/>
          </a:blip>
          <a:srcRect/>
          <a:stretch/>
        </p:blipFill>
        <p:spPr>
          <a:xfrm>
            <a:off x="381000" y="6165850"/>
            <a:ext cx="4664075" cy="539749"/>
          </a:xfrm>
          <a:prstGeom prst="rect">
            <a:avLst/>
          </a:prstGeom>
          <a:noFill/>
          <a:ln>
            <a:noFill/>
          </a:ln>
        </p:spPr>
      </p:pic>
      <p:pic>
        <p:nvPicPr>
          <p:cNvPr id="101" name="Shape 101"/>
          <p:cNvPicPr preferRelativeResize="0"/>
          <p:nvPr/>
        </p:nvPicPr>
        <p:blipFill rotWithShape="1">
          <a:blip r:embed="rId6">
            <a:alphaModFix/>
          </a:blip>
          <a:srcRect/>
          <a:stretch/>
        </p:blipFill>
        <p:spPr>
          <a:xfrm>
            <a:off x="1271587" y="1524000"/>
            <a:ext cx="6348411" cy="4616450"/>
          </a:xfrm>
          <a:prstGeom prst="rect">
            <a:avLst/>
          </a:prstGeom>
          <a:noFill/>
          <a:ln>
            <a:noFill/>
          </a:ln>
        </p:spPr>
      </p:pic>
      <p:sp>
        <p:nvSpPr>
          <p:cNvPr id="102" name="Shape 102"/>
          <p:cNvSpPr txBox="1"/>
          <p:nvPr/>
        </p:nvSpPr>
        <p:spPr>
          <a:xfrm>
            <a:off x="3733800" y="304800"/>
            <a:ext cx="4953000" cy="1066799"/>
          </a:xfrm>
          <a:prstGeom prst="rect">
            <a:avLst/>
          </a:prstGeom>
          <a:noFill/>
          <a:ln>
            <a:noFill/>
          </a:ln>
        </p:spPr>
        <p:txBody>
          <a:bodyPr lIns="0" tIns="0" rIns="40625" bIns="0" anchor="t" anchorCtr="0">
            <a:noAutofit/>
          </a:bodyPr>
          <a:lstStyle/>
          <a:p>
            <a:pPr marL="39687" marR="0" lvl="0" indent="-1587" algn="r"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Diversity of U.S. Population</a:t>
            </a:r>
          </a:p>
        </p:txBody>
      </p:sp>
    </p:spTree>
    <p:extLst>
      <p:ext uri="{BB962C8B-B14F-4D97-AF65-F5344CB8AC3E}">
        <p14:creationId xmlns:p14="http://schemas.microsoft.com/office/powerpoint/2010/main" val="4257660903"/>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3">
            <a:alphaModFix/>
          </a:blip>
          <a:srcRect/>
          <a:stretch/>
        </p:blipFill>
        <p:spPr>
          <a:xfrm>
            <a:off x="0" y="0"/>
            <a:ext cx="9144000" cy="1970086"/>
          </a:xfrm>
          <a:prstGeom prst="rect">
            <a:avLst/>
          </a:prstGeom>
          <a:noFill/>
          <a:ln>
            <a:noFill/>
          </a:ln>
        </p:spPr>
      </p:pic>
      <p:pic>
        <p:nvPicPr>
          <p:cNvPr id="109" name="Shape 109"/>
          <p:cNvPicPr preferRelativeResize="0"/>
          <p:nvPr/>
        </p:nvPicPr>
        <p:blipFill rotWithShape="1">
          <a:blip r:embed="rId4">
            <a:alphaModFix/>
          </a:blip>
          <a:srcRect/>
          <a:stretch/>
        </p:blipFill>
        <p:spPr>
          <a:xfrm>
            <a:off x="304800" y="228600"/>
            <a:ext cx="2666999" cy="730250"/>
          </a:xfrm>
          <a:prstGeom prst="rect">
            <a:avLst/>
          </a:prstGeom>
          <a:noFill/>
          <a:ln>
            <a:noFill/>
          </a:ln>
        </p:spPr>
      </p:pic>
      <p:pic>
        <p:nvPicPr>
          <p:cNvPr id="110" name="Shape 110"/>
          <p:cNvPicPr preferRelativeResize="0"/>
          <p:nvPr/>
        </p:nvPicPr>
        <p:blipFill rotWithShape="1">
          <a:blip r:embed="rId5">
            <a:alphaModFix/>
          </a:blip>
          <a:srcRect/>
          <a:stretch/>
        </p:blipFill>
        <p:spPr>
          <a:xfrm>
            <a:off x="381000" y="6165850"/>
            <a:ext cx="4664075" cy="539749"/>
          </a:xfrm>
          <a:prstGeom prst="rect">
            <a:avLst/>
          </a:prstGeom>
          <a:noFill/>
          <a:ln>
            <a:noFill/>
          </a:ln>
        </p:spPr>
      </p:pic>
      <p:pic>
        <p:nvPicPr>
          <p:cNvPr id="111" name="Shape 111"/>
          <p:cNvPicPr preferRelativeResize="0"/>
          <p:nvPr/>
        </p:nvPicPr>
        <p:blipFill rotWithShape="1">
          <a:blip r:embed="rId6">
            <a:alphaModFix/>
          </a:blip>
          <a:srcRect l="4486" t="1542" r="6893" b="8977"/>
          <a:stretch/>
        </p:blipFill>
        <p:spPr>
          <a:xfrm>
            <a:off x="1562100" y="1600200"/>
            <a:ext cx="6019799" cy="4419599"/>
          </a:xfrm>
          <a:prstGeom prst="rect">
            <a:avLst/>
          </a:prstGeom>
          <a:noFill/>
          <a:ln>
            <a:noFill/>
          </a:ln>
        </p:spPr>
      </p:pic>
      <p:sp>
        <p:nvSpPr>
          <p:cNvPr id="112" name="Shape 112"/>
          <p:cNvSpPr txBox="1"/>
          <p:nvPr/>
        </p:nvSpPr>
        <p:spPr>
          <a:xfrm>
            <a:off x="4114800" y="304800"/>
            <a:ext cx="4572000" cy="1066799"/>
          </a:xfrm>
          <a:prstGeom prst="rect">
            <a:avLst/>
          </a:prstGeom>
          <a:noFill/>
          <a:ln>
            <a:noFill/>
          </a:ln>
        </p:spPr>
        <p:txBody>
          <a:bodyPr lIns="0" tIns="0" rIns="40625" bIns="0" anchor="t" anchorCtr="0">
            <a:noAutofit/>
          </a:bodyPr>
          <a:lstStyle/>
          <a:p>
            <a:pPr marL="39687" marR="0" lvl="0" indent="-1587" algn="r"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Diversity of U.S. Population</a:t>
            </a:r>
          </a:p>
        </p:txBody>
      </p:sp>
    </p:spTree>
    <p:extLst>
      <p:ext uri="{BB962C8B-B14F-4D97-AF65-F5344CB8AC3E}">
        <p14:creationId xmlns:p14="http://schemas.microsoft.com/office/powerpoint/2010/main" val="1920489525"/>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Shape 271"/>
          <p:cNvPicPr preferRelativeResize="0"/>
          <p:nvPr/>
        </p:nvPicPr>
        <p:blipFill rotWithShape="1">
          <a:blip r:embed="rId3">
            <a:alphaModFix/>
          </a:blip>
          <a:srcRect/>
          <a:stretch/>
        </p:blipFill>
        <p:spPr>
          <a:xfrm>
            <a:off x="0" y="0"/>
            <a:ext cx="9144000" cy="1970086"/>
          </a:xfrm>
          <a:prstGeom prst="rect">
            <a:avLst/>
          </a:prstGeom>
          <a:noFill/>
          <a:ln>
            <a:noFill/>
          </a:ln>
        </p:spPr>
      </p:pic>
      <p:pic>
        <p:nvPicPr>
          <p:cNvPr id="272" name="Shape 272"/>
          <p:cNvPicPr preferRelativeResize="0"/>
          <p:nvPr/>
        </p:nvPicPr>
        <p:blipFill rotWithShape="1">
          <a:blip r:embed="rId4">
            <a:alphaModFix/>
          </a:blip>
          <a:srcRect/>
          <a:stretch/>
        </p:blipFill>
        <p:spPr>
          <a:xfrm>
            <a:off x="304800" y="228600"/>
            <a:ext cx="2666999" cy="730250"/>
          </a:xfrm>
          <a:prstGeom prst="rect">
            <a:avLst/>
          </a:prstGeom>
          <a:noFill/>
          <a:ln>
            <a:noFill/>
          </a:ln>
        </p:spPr>
      </p:pic>
      <p:sp>
        <p:nvSpPr>
          <p:cNvPr id="274" name="Shape 274"/>
          <p:cNvSpPr txBox="1"/>
          <p:nvPr/>
        </p:nvSpPr>
        <p:spPr>
          <a:xfrm>
            <a:off x="1981200" y="481012"/>
            <a:ext cx="6934199" cy="508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llerta"/>
              <a:buNone/>
            </a:pPr>
            <a:r>
              <a:rPr lang="en-US" sz="2700" b="1" i="0" u="none" strike="noStrike" cap="none" baseline="0" dirty="0" smtClean="0">
                <a:solidFill>
                  <a:schemeClr val="dk2"/>
                </a:solidFill>
                <a:latin typeface="Allerta"/>
                <a:ea typeface="Allerta"/>
                <a:cs typeface="Allerta"/>
                <a:sym typeface="Allerta"/>
              </a:rPr>
              <a:t>YOUR CONTEXT:</a:t>
            </a:r>
          </a:p>
          <a:p>
            <a:pPr marL="0" marR="0" lvl="0" indent="0" algn="r" rtl="0">
              <a:lnSpc>
                <a:spcPct val="100000"/>
              </a:lnSpc>
              <a:spcBef>
                <a:spcPts val="0"/>
              </a:spcBef>
              <a:spcAft>
                <a:spcPts val="0"/>
              </a:spcAft>
              <a:buClr>
                <a:schemeClr val="dk2"/>
              </a:buClr>
              <a:buSzPct val="25000"/>
              <a:buFont typeface="Allerta"/>
              <a:buNone/>
            </a:pPr>
            <a:r>
              <a:rPr lang="en-US" sz="2700" b="1" i="0" u="none" strike="noStrike" cap="none" baseline="0" dirty="0" smtClean="0">
                <a:solidFill>
                  <a:schemeClr val="dk2"/>
                </a:solidFill>
                <a:latin typeface="Allerta"/>
                <a:ea typeface="Allerta"/>
                <a:cs typeface="Allerta"/>
                <a:sym typeface="Allerta"/>
              </a:rPr>
              <a:t>Time to Explore</a:t>
            </a:r>
            <a:r>
              <a:rPr lang="en-US" sz="2700" b="1" i="0" u="none" strike="noStrike" cap="none" dirty="0" smtClean="0">
                <a:solidFill>
                  <a:schemeClr val="dk2"/>
                </a:solidFill>
                <a:latin typeface="Allerta"/>
                <a:ea typeface="Allerta"/>
                <a:cs typeface="Allerta"/>
                <a:sym typeface="Allerta"/>
              </a:rPr>
              <a:t> </a:t>
            </a:r>
            <a:r>
              <a:rPr lang="en-US" sz="2700" b="1" i="0" u="none" strike="noStrike" cap="none" baseline="0" dirty="0" smtClean="0">
                <a:solidFill>
                  <a:schemeClr val="dk2"/>
                </a:solidFill>
                <a:latin typeface="Allerta"/>
                <a:ea typeface="Allerta"/>
                <a:cs typeface="Allerta"/>
                <a:sym typeface="Allerta"/>
              </a:rPr>
              <a:t>your Data</a:t>
            </a:r>
          </a:p>
          <a:p>
            <a:pPr marL="0" marR="0" lvl="0" indent="0" algn="r" rtl="0">
              <a:lnSpc>
                <a:spcPct val="100000"/>
              </a:lnSpc>
              <a:spcBef>
                <a:spcPts val="0"/>
              </a:spcBef>
              <a:spcAft>
                <a:spcPts val="0"/>
              </a:spcAft>
              <a:buClr>
                <a:schemeClr val="dk2"/>
              </a:buClr>
              <a:buSzPct val="25000"/>
              <a:buFont typeface="Allerta"/>
              <a:buNone/>
            </a:pPr>
            <a:r>
              <a:rPr lang="en-US" sz="2700" b="1" dirty="0" smtClean="0">
                <a:solidFill>
                  <a:schemeClr val="dk2"/>
                </a:solidFill>
                <a:latin typeface="Allerta"/>
                <a:ea typeface="Allerta"/>
                <a:cs typeface="Allerta"/>
                <a:sym typeface="Allerta"/>
              </a:rPr>
              <a:t>In 3 ways</a:t>
            </a:r>
            <a:endParaRPr lang="en-US" sz="2700" b="1" i="0" u="none" strike="noStrike" cap="none" baseline="0" dirty="0">
              <a:solidFill>
                <a:schemeClr val="dk2"/>
              </a:solidFill>
              <a:latin typeface="Allerta"/>
              <a:ea typeface="Allerta"/>
              <a:cs typeface="Allerta"/>
              <a:sym typeface="Allerta"/>
            </a:endParaRPr>
          </a:p>
        </p:txBody>
      </p:sp>
      <p:sp>
        <p:nvSpPr>
          <p:cNvPr id="275" name="Shape 275"/>
          <p:cNvSpPr txBox="1"/>
          <p:nvPr/>
        </p:nvSpPr>
        <p:spPr>
          <a:xfrm>
            <a:off x="533400" y="1970086"/>
            <a:ext cx="8077199" cy="42481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2000" b="0" i="0" u="none" strike="noStrike" cap="none" baseline="0" dirty="0">
              <a:solidFill>
                <a:schemeClr val="dk1"/>
              </a:solidFill>
              <a:latin typeface="Arial"/>
              <a:ea typeface="Arial"/>
              <a:cs typeface="Arial"/>
              <a:sym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2318642562"/>
              </p:ext>
            </p:extLst>
          </p:nvPr>
        </p:nvGraphicFramePr>
        <p:xfrm>
          <a:off x="552450" y="1981198"/>
          <a:ext cx="7772399" cy="1029548"/>
        </p:xfrm>
        <a:graphic>
          <a:graphicData uri="http://schemas.openxmlformats.org/drawingml/2006/table">
            <a:tbl>
              <a:tblPr/>
              <a:tblGrid>
                <a:gridCol w="2579597">
                  <a:extLst>
                    <a:ext uri="{9D8B030D-6E8A-4147-A177-3AD203B41FA5}">
                      <a16:colId xmlns:a16="http://schemas.microsoft.com/office/drawing/2014/main" val="20000"/>
                    </a:ext>
                  </a:extLst>
                </a:gridCol>
                <a:gridCol w="840259">
                  <a:extLst>
                    <a:ext uri="{9D8B030D-6E8A-4147-A177-3AD203B41FA5}">
                      <a16:colId xmlns:a16="http://schemas.microsoft.com/office/drawing/2014/main" val="20001"/>
                    </a:ext>
                  </a:extLst>
                </a:gridCol>
                <a:gridCol w="840259">
                  <a:extLst>
                    <a:ext uri="{9D8B030D-6E8A-4147-A177-3AD203B41FA5}">
                      <a16:colId xmlns:a16="http://schemas.microsoft.com/office/drawing/2014/main" val="20002"/>
                    </a:ext>
                  </a:extLst>
                </a:gridCol>
                <a:gridCol w="840259">
                  <a:extLst>
                    <a:ext uri="{9D8B030D-6E8A-4147-A177-3AD203B41FA5}">
                      <a16:colId xmlns:a16="http://schemas.microsoft.com/office/drawing/2014/main" val="20003"/>
                    </a:ext>
                  </a:extLst>
                </a:gridCol>
                <a:gridCol w="2672025">
                  <a:extLst>
                    <a:ext uri="{9D8B030D-6E8A-4147-A177-3AD203B41FA5}">
                      <a16:colId xmlns:a16="http://schemas.microsoft.com/office/drawing/2014/main" val="20004"/>
                    </a:ext>
                  </a:extLst>
                </a:gridCol>
              </a:tblGrid>
              <a:tr h="752098">
                <a:tc>
                  <a:txBody>
                    <a:bodyPr/>
                    <a:lstStyle/>
                    <a:p>
                      <a:pPr algn="ctr" rtl="0" fontAlgn="b"/>
                      <a:r>
                        <a:rPr lang="en-US" sz="1200" b="1" dirty="0">
                          <a:effectLst/>
                        </a:rPr>
                        <a:t>Course Name</a:t>
                      </a:r>
                    </a:p>
                  </a:txBody>
                  <a:tcPr marL="25208" marR="25208" marT="16805" marB="168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4A7D6"/>
                    </a:solidFill>
                  </a:tcPr>
                </a:tc>
                <a:tc>
                  <a:txBody>
                    <a:bodyPr/>
                    <a:lstStyle/>
                    <a:p>
                      <a:pPr algn="ctr" rtl="0" fontAlgn="b"/>
                      <a:r>
                        <a:rPr lang="en-US" sz="1200" b="1">
                          <a:effectLst/>
                        </a:rPr>
                        <a:t>Male (number)</a:t>
                      </a:r>
                    </a:p>
                  </a:txBody>
                  <a:tcPr marL="25208" marR="25208" marT="16805" marB="168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4A7D6"/>
                    </a:solidFill>
                  </a:tcPr>
                </a:tc>
                <a:tc>
                  <a:txBody>
                    <a:bodyPr/>
                    <a:lstStyle/>
                    <a:p>
                      <a:pPr algn="ctr" rtl="0" fontAlgn="b"/>
                      <a:r>
                        <a:rPr lang="en-US" sz="1200" b="1">
                          <a:effectLst/>
                        </a:rPr>
                        <a:t>Female (number)</a:t>
                      </a:r>
                    </a:p>
                  </a:txBody>
                  <a:tcPr marL="25208" marR="25208" marT="16805" marB="168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4A7D6"/>
                    </a:solidFill>
                  </a:tcPr>
                </a:tc>
                <a:tc>
                  <a:txBody>
                    <a:bodyPr/>
                    <a:lstStyle/>
                    <a:p>
                      <a:pPr algn="ctr" rtl="0" fontAlgn="b"/>
                      <a:r>
                        <a:rPr lang="en-US" sz="1200" b="1">
                          <a:effectLst/>
                        </a:rPr>
                        <a:t>% Female</a:t>
                      </a:r>
                    </a:p>
                  </a:txBody>
                  <a:tcPr marL="25208" marR="25208" marT="16805" marB="168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4A7D6"/>
                    </a:solidFill>
                  </a:tcPr>
                </a:tc>
                <a:tc>
                  <a:txBody>
                    <a:bodyPr/>
                    <a:lstStyle/>
                    <a:p>
                      <a:pPr algn="ctr" rtl="0" fontAlgn="b"/>
                      <a:r>
                        <a:rPr lang="en-US" sz="1600" b="1">
                          <a:effectLst/>
                        </a:rPr>
                        <a:t>Notes</a:t>
                      </a:r>
                    </a:p>
                  </a:txBody>
                  <a:tcPr marL="25208" marR="25208" marT="16805" marB="168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4A7D6"/>
                    </a:solidFill>
                  </a:tcPr>
                </a:tc>
                <a:extLst>
                  <a:ext uri="{0D108BD9-81ED-4DB2-BD59-A6C34878D82A}">
                    <a16:rowId xmlns:a16="http://schemas.microsoft.com/office/drawing/2014/main" val="10000"/>
                  </a:ext>
                </a:extLst>
              </a:tr>
              <a:tr h="275605">
                <a:tc>
                  <a:txBody>
                    <a:bodyPr/>
                    <a:lstStyle/>
                    <a:p>
                      <a:pPr rtl="0" fontAlgn="b"/>
                      <a:endParaRPr lang="en-US" sz="1600">
                        <a:effectLst/>
                      </a:endParaRPr>
                    </a:p>
                  </a:txBody>
                  <a:tcPr marL="25208" marR="25208" marT="16805" marB="168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600">
                        <a:effectLst/>
                      </a:endParaRPr>
                    </a:p>
                  </a:txBody>
                  <a:tcPr marL="25208" marR="25208" marT="16805" marB="168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600">
                        <a:effectLst/>
                      </a:endParaRPr>
                    </a:p>
                  </a:txBody>
                  <a:tcPr marL="25208" marR="25208" marT="16805" marB="168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600">
                        <a:effectLst/>
                      </a:endParaRPr>
                    </a:p>
                  </a:txBody>
                  <a:tcPr marL="25208" marR="25208" marT="16805" marB="168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600" dirty="0">
                        <a:effectLst/>
                      </a:endParaRPr>
                    </a:p>
                  </a:txBody>
                  <a:tcPr marL="25208" marR="25208" marT="16805" marB="16805"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68074317"/>
              </p:ext>
            </p:extLst>
          </p:nvPr>
        </p:nvGraphicFramePr>
        <p:xfrm>
          <a:off x="552449" y="3340114"/>
          <a:ext cx="8362949" cy="1108588"/>
        </p:xfrm>
        <a:graphic>
          <a:graphicData uri="http://schemas.openxmlformats.org/drawingml/2006/table">
            <a:tbl>
              <a:tblPr/>
              <a:tblGrid>
                <a:gridCol w="1291337">
                  <a:extLst>
                    <a:ext uri="{9D8B030D-6E8A-4147-A177-3AD203B41FA5}">
                      <a16:colId xmlns:a16="http://schemas.microsoft.com/office/drawing/2014/main" val="20000"/>
                    </a:ext>
                  </a:extLst>
                </a:gridCol>
                <a:gridCol w="518414">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959092">
                  <a:extLst>
                    <a:ext uri="{9D8B030D-6E8A-4147-A177-3AD203B41FA5}">
                      <a16:colId xmlns:a16="http://schemas.microsoft.com/office/drawing/2014/main" val="20006"/>
                    </a:ext>
                  </a:extLst>
                </a:gridCol>
                <a:gridCol w="1326908">
                  <a:extLst>
                    <a:ext uri="{9D8B030D-6E8A-4147-A177-3AD203B41FA5}">
                      <a16:colId xmlns:a16="http://schemas.microsoft.com/office/drawing/2014/main" val="20007"/>
                    </a:ext>
                  </a:extLst>
                </a:gridCol>
                <a:gridCol w="533398">
                  <a:extLst>
                    <a:ext uri="{9D8B030D-6E8A-4147-A177-3AD203B41FA5}">
                      <a16:colId xmlns:a16="http://schemas.microsoft.com/office/drawing/2014/main" val="20008"/>
                    </a:ext>
                  </a:extLst>
                </a:gridCol>
              </a:tblGrid>
              <a:tr h="371905">
                <a:tc>
                  <a:txBody>
                    <a:bodyPr/>
                    <a:lstStyle/>
                    <a:p>
                      <a:pPr algn="ctr" rtl="0" fontAlgn="b"/>
                      <a:r>
                        <a:rPr lang="en-US" sz="1200" b="1" dirty="0">
                          <a:effectLst/>
                        </a:rPr>
                        <a:t>Course name</a:t>
                      </a: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b="1" dirty="0">
                          <a:effectLst/>
                        </a:rPr>
                        <a:t>White</a:t>
                      </a: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b="1" dirty="0">
                          <a:effectLst/>
                        </a:rPr>
                        <a:t>Asian/Asian American</a:t>
                      </a: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b="1" dirty="0">
                          <a:effectLst/>
                        </a:rPr>
                        <a:t>African/African American</a:t>
                      </a: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b="1" dirty="0">
                          <a:effectLst/>
                        </a:rPr>
                        <a:t>Native American</a:t>
                      </a: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b="1" dirty="0">
                          <a:effectLst/>
                        </a:rPr>
                        <a:t>Latino</a:t>
                      </a: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b="1" dirty="0">
                          <a:effectLst/>
                        </a:rPr>
                        <a:t>Mixed/other</a:t>
                      </a: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b="1" dirty="0">
                          <a:effectLst/>
                        </a:rPr>
                        <a:t>GPA Difference on Specific Assessment (project, test, exam etc...)</a:t>
                      </a: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200" b="1" dirty="0">
                          <a:effectLst/>
                        </a:rPr>
                        <a:t>Notes</a:t>
                      </a: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71327">
                <a:tc>
                  <a:txBody>
                    <a:bodyPr/>
                    <a:lstStyle/>
                    <a:p>
                      <a:pPr rtl="0" fontAlgn="b"/>
                      <a:endParaRPr lang="en-US" sz="1000">
                        <a:effectLst/>
                      </a:endParaRP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effectLst/>
                      </a:endParaRP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effectLst/>
                      </a:endParaRP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effectLst/>
                      </a:endParaRP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effectLst/>
                      </a:endParaRP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effectLst/>
                      </a:endParaRP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effectLst/>
                      </a:endParaRP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a:effectLst/>
                      </a:endParaRP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000" dirty="0">
                        <a:effectLst/>
                      </a:endParaRPr>
                    </a:p>
                  </a:txBody>
                  <a:tcPr marL="15670" marR="15670" marT="10447" marB="10447"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11901860"/>
              </p:ext>
            </p:extLst>
          </p:nvPr>
        </p:nvGraphicFramePr>
        <p:xfrm>
          <a:off x="552449" y="4969645"/>
          <a:ext cx="7772401" cy="980586"/>
        </p:xfrm>
        <a:graphic>
          <a:graphicData uri="http://schemas.openxmlformats.org/drawingml/2006/table">
            <a:tbl>
              <a:tblPr/>
              <a:tblGrid>
                <a:gridCol w="925286">
                  <a:extLst>
                    <a:ext uri="{9D8B030D-6E8A-4147-A177-3AD203B41FA5}">
                      <a16:colId xmlns:a16="http://schemas.microsoft.com/office/drawing/2014/main" val="20000"/>
                    </a:ext>
                  </a:extLst>
                </a:gridCol>
                <a:gridCol w="925286">
                  <a:extLst>
                    <a:ext uri="{9D8B030D-6E8A-4147-A177-3AD203B41FA5}">
                      <a16:colId xmlns:a16="http://schemas.microsoft.com/office/drawing/2014/main" val="20001"/>
                    </a:ext>
                  </a:extLst>
                </a:gridCol>
                <a:gridCol w="925286">
                  <a:extLst>
                    <a:ext uri="{9D8B030D-6E8A-4147-A177-3AD203B41FA5}">
                      <a16:colId xmlns:a16="http://schemas.microsoft.com/office/drawing/2014/main" val="20002"/>
                    </a:ext>
                  </a:extLst>
                </a:gridCol>
                <a:gridCol w="1628503">
                  <a:extLst>
                    <a:ext uri="{9D8B030D-6E8A-4147-A177-3AD203B41FA5}">
                      <a16:colId xmlns:a16="http://schemas.microsoft.com/office/drawing/2014/main" val="20003"/>
                    </a:ext>
                  </a:extLst>
                </a:gridCol>
                <a:gridCol w="3368040">
                  <a:extLst>
                    <a:ext uri="{9D8B030D-6E8A-4147-A177-3AD203B41FA5}">
                      <a16:colId xmlns:a16="http://schemas.microsoft.com/office/drawing/2014/main" val="20004"/>
                    </a:ext>
                  </a:extLst>
                </a:gridCol>
              </a:tblGrid>
              <a:tr h="658803">
                <a:tc>
                  <a:txBody>
                    <a:bodyPr/>
                    <a:lstStyle/>
                    <a:p>
                      <a:pPr algn="ctr" rtl="0" fontAlgn="b"/>
                      <a:r>
                        <a:rPr lang="en-US" sz="1400" b="1">
                          <a:effectLst/>
                        </a:rPr>
                        <a:t>Course Name</a:t>
                      </a:r>
                    </a:p>
                  </a:txBody>
                  <a:tcPr marL="27759" marR="27759" marT="18506" marB="1850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US" sz="1400" b="1">
                          <a:effectLst/>
                        </a:rPr>
                        <a:t>Non EL</a:t>
                      </a:r>
                    </a:p>
                  </a:txBody>
                  <a:tcPr marL="27759" marR="27759" marT="18506" marB="1850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US" sz="1400" b="1">
                          <a:effectLst/>
                        </a:rPr>
                        <a:t>EL</a:t>
                      </a:r>
                    </a:p>
                  </a:txBody>
                  <a:tcPr marL="27759" marR="27759" marT="18506" marB="1850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US" sz="1400" b="1">
                          <a:effectLst/>
                        </a:rPr>
                        <a:t>GPA Difference on Specific Assessment</a:t>
                      </a:r>
                    </a:p>
                  </a:txBody>
                  <a:tcPr marL="27759" marR="27759" marT="18506" marB="1850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US" sz="1400" b="1" dirty="0" smtClean="0">
                          <a:effectLst/>
                        </a:rPr>
                        <a:t>Notes</a:t>
                      </a:r>
                      <a:endParaRPr lang="en-US" sz="1400" b="1" dirty="0">
                        <a:effectLst/>
                      </a:endParaRPr>
                    </a:p>
                  </a:txBody>
                  <a:tcPr marL="27759" marR="27759" marT="18506" marB="1850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6D7A8"/>
                    </a:solidFill>
                  </a:tcPr>
                </a:tc>
                <a:extLst>
                  <a:ext uri="{0D108BD9-81ED-4DB2-BD59-A6C34878D82A}">
                    <a16:rowId xmlns:a16="http://schemas.microsoft.com/office/drawing/2014/main" val="10000"/>
                  </a:ext>
                </a:extLst>
              </a:tr>
              <a:tr h="303494">
                <a:tc>
                  <a:txBody>
                    <a:bodyPr/>
                    <a:lstStyle/>
                    <a:p>
                      <a:pPr rtl="0" fontAlgn="b"/>
                      <a:endParaRPr lang="en-US" sz="1700">
                        <a:effectLst/>
                      </a:endParaRPr>
                    </a:p>
                  </a:txBody>
                  <a:tcPr marL="27759" marR="27759" marT="18506" marB="1850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700">
                        <a:effectLst/>
                      </a:endParaRPr>
                    </a:p>
                  </a:txBody>
                  <a:tcPr marL="27759" marR="27759" marT="18506" marB="1850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700">
                        <a:effectLst/>
                      </a:endParaRPr>
                    </a:p>
                  </a:txBody>
                  <a:tcPr marL="27759" marR="27759" marT="18506" marB="1850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700">
                        <a:effectLst/>
                      </a:endParaRPr>
                    </a:p>
                  </a:txBody>
                  <a:tcPr marL="27759" marR="27759" marT="18506" marB="1850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1700" dirty="0">
                        <a:effectLst/>
                      </a:endParaRPr>
                    </a:p>
                  </a:txBody>
                  <a:tcPr marL="27759" marR="27759" marT="18506" marB="1850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63629175"/>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b="1" dirty="0" smtClean="0">
                <a:ea typeface="ＭＳ Ｐゴシック" panose="020B0600070205080204" pitchFamily="34" charset="-128"/>
              </a:rPr>
              <a:t>Share your Data/Context</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41148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9600" y="2590800"/>
            <a:ext cx="7391400" cy="3970318"/>
          </a:xfrm>
          <a:prstGeom prst="rect">
            <a:avLst/>
          </a:prstGeom>
        </p:spPr>
        <p:txBody>
          <a:bodyPr wrap="square">
            <a:spAutoFit/>
          </a:bodyPr>
          <a:lstStyle/>
          <a:p>
            <a:pPr lvl="0">
              <a:lnSpc>
                <a:spcPct val="150000"/>
              </a:lnSpc>
              <a:buBlip>
                <a:blip r:embed="rId6"/>
              </a:buBlip>
            </a:pPr>
            <a:r>
              <a:rPr lang="en-US" altLang="en-US" dirty="0" smtClean="0">
                <a:solidFill>
                  <a:srgbClr val="000000"/>
                </a:solidFill>
              </a:rPr>
              <a:t>What did you learn?</a:t>
            </a:r>
          </a:p>
          <a:p>
            <a:pPr lvl="0">
              <a:lnSpc>
                <a:spcPct val="150000"/>
              </a:lnSpc>
              <a:buBlip>
                <a:blip r:embed="rId6"/>
              </a:buBlip>
            </a:pPr>
            <a:r>
              <a:rPr lang="en-US" altLang="en-US" dirty="0" smtClean="0">
                <a:solidFill>
                  <a:srgbClr val="000000"/>
                </a:solidFill>
              </a:rPr>
              <a:t>How might this inform your training for teachers and counselors in your school/district next year?</a:t>
            </a:r>
          </a:p>
          <a:p>
            <a:pPr lvl="0">
              <a:lnSpc>
                <a:spcPct val="150000"/>
              </a:lnSpc>
              <a:buBlip>
                <a:blip r:embed="rId6"/>
              </a:buBlip>
            </a:pPr>
            <a:r>
              <a:rPr lang="en-US" altLang="en-US" dirty="0" smtClean="0">
                <a:solidFill>
                  <a:srgbClr val="000000"/>
                </a:solidFill>
              </a:rPr>
              <a:t>What goals does this potentially inspire?</a:t>
            </a:r>
          </a:p>
          <a:p>
            <a:pPr lvl="0">
              <a:lnSpc>
                <a:spcPct val="150000"/>
              </a:lnSpc>
              <a:buBlip>
                <a:blip r:embed="rId6"/>
              </a:buBlip>
            </a:pPr>
            <a:endParaRPr lang="en-US" altLang="en-US" dirty="0">
              <a:solidFill>
                <a:srgbClr val="000000"/>
              </a:solidFill>
            </a:endParaRPr>
          </a:p>
          <a:p>
            <a:pPr lvl="0">
              <a:lnSpc>
                <a:spcPct val="150000"/>
              </a:lnSpc>
              <a:buBlip>
                <a:blip r:embed="rId6"/>
              </a:buBlip>
            </a:pPr>
            <a:r>
              <a:rPr lang="en-US" altLang="en-US" dirty="0" smtClean="0">
                <a:solidFill>
                  <a:srgbClr val="000000"/>
                </a:solidFill>
              </a:rPr>
              <a:t>How might your responses to the GETAS Rubric also inspire your future PD?</a:t>
            </a:r>
            <a:endParaRPr lang="en-US" altLang="en-US" dirty="0">
              <a:solidFill>
                <a:srgbClr val="000000"/>
              </a:solidFill>
            </a:endParaRPr>
          </a:p>
        </p:txBody>
      </p:sp>
    </p:spTree>
    <p:extLst>
      <p:ext uri="{BB962C8B-B14F-4D97-AF65-F5344CB8AC3E}">
        <p14:creationId xmlns:p14="http://schemas.microsoft.com/office/powerpoint/2010/main" val="1933454978"/>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dirty="0" smtClean="0">
                <a:ea typeface="ＭＳ Ｐゴシック" panose="020B0600070205080204" pitchFamily="34" charset="-128"/>
              </a:rPr>
              <a:t>Module 2 Overview</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304800" y="1995488"/>
            <a:ext cx="81534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nSpc>
                <a:spcPct val="150000"/>
              </a:lnSpc>
              <a:spcBef>
                <a:spcPct val="0"/>
              </a:spcBef>
              <a:buNone/>
            </a:pPr>
            <a:r>
              <a:rPr lang="en-US" altLang="en-US" sz="4400" dirty="0" smtClean="0">
                <a:ea typeface="ＭＳ Ｐゴシック" panose="020B0600070205080204" pitchFamily="34" charset="-128"/>
              </a:rPr>
              <a:t>Role Models</a:t>
            </a:r>
          </a:p>
          <a:p>
            <a:pPr>
              <a:spcBef>
                <a:spcPct val="0"/>
              </a:spcBef>
              <a:buNone/>
            </a:pPr>
            <a:r>
              <a:rPr lang="en-US" altLang="en-US" sz="4400" dirty="0" smtClean="0">
                <a:solidFill>
                  <a:srgbClr val="92D050"/>
                </a:solidFill>
                <a:ea typeface="ＭＳ Ｐゴシック" panose="020B0600070205080204" pitchFamily="34" charset="-128"/>
              </a:rPr>
              <a:t>SG6:  Provide opportunities for girls to interact with and learn from diverse STEM role models.</a:t>
            </a: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045964"/>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600" b="1" i="1" dirty="0" smtClean="0">
                <a:solidFill>
                  <a:schemeClr val="tx2"/>
                </a:solidFill>
                <a:latin typeface="Lucida Sans" panose="020B0602030504020204" pitchFamily="34" charset="0"/>
                <a:ea typeface="ＭＳ Ｐゴシック" panose="020B0600070205080204" pitchFamily="34" charset="-128"/>
              </a:rPr>
              <a:t>Role Model</a:t>
            </a: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609600" y="1710759"/>
            <a:ext cx="8763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nSpc>
                <a:spcPct val="150000"/>
              </a:lnSpc>
              <a:spcBef>
                <a:spcPct val="0"/>
              </a:spcBef>
              <a:buNone/>
            </a:pPr>
            <a:endParaRPr lang="en-US" altLang="en-US" sz="2000" dirty="0" smtClean="0">
              <a:ea typeface="ＭＳ Ｐゴシック" panose="020B0600070205080204" pitchFamily="34" charset="-128"/>
            </a:endParaRPr>
          </a:p>
          <a:p>
            <a:pPr>
              <a:lnSpc>
                <a:spcPct val="150000"/>
              </a:lnSpc>
              <a:spcBef>
                <a:spcPct val="0"/>
              </a:spcBef>
              <a:buNone/>
            </a:pPr>
            <a:r>
              <a:rPr lang="en-US" altLang="en-US" sz="2000" dirty="0" smtClean="0">
                <a:ea typeface="ＭＳ Ｐゴシック" panose="020B0600070205080204" pitchFamily="34" charset="-128"/>
              </a:rPr>
              <a:t>Role Model video</a:t>
            </a:r>
          </a:p>
          <a:p>
            <a:pPr>
              <a:lnSpc>
                <a:spcPct val="150000"/>
              </a:lnSpc>
              <a:spcBef>
                <a:spcPct val="0"/>
              </a:spcBef>
              <a:buNone/>
            </a:pPr>
            <a:endParaRPr lang="en-US" altLang="en-US" sz="2000" dirty="0">
              <a:ea typeface="ＭＳ Ｐゴシック" panose="020B0600070205080204" pitchFamily="34" charset="-128"/>
            </a:endParaRPr>
          </a:p>
          <a:p>
            <a:pPr>
              <a:lnSpc>
                <a:spcPct val="150000"/>
              </a:lnSpc>
              <a:spcBef>
                <a:spcPct val="0"/>
              </a:spcBef>
              <a:buNone/>
            </a:pPr>
            <a:r>
              <a:rPr lang="en-US" sz="2000" dirty="0">
                <a:hlinkClick r:id="rId5"/>
              </a:rPr>
              <a:t>https://</a:t>
            </a:r>
            <a:r>
              <a:rPr lang="en-US" sz="2000" dirty="0" smtClean="0">
                <a:hlinkClick r:id="rId5"/>
              </a:rPr>
              <a:t>vimeopro.com/user10550772/scigirls-in-space</a:t>
            </a:r>
            <a:endParaRPr lang="en-US" sz="2000" dirty="0" smtClean="0"/>
          </a:p>
          <a:p>
            <a:pPr>
              <a:lnSpc>
                <a:spcPct val="150000"/>
              </a:lnSpc>
              <a:spcBef>
                <a:spcPct val="0"/>
              </a:spcBef>
              <a:buNone/>
            </a:pPr>
            <a:endParaRPr lang="en-US" altLang="en-US" sz="2000" dirty="0">
              <a:ea typeface="ＭＳ Ｐゴシック" panose="020B0600070205080204" pitchFamily="34" charset="-128"/>
            </a:endParaRPr>
          </a:p>
          <a:p>
            <a:pPr>
              <a:lnSpc>
                <a:spcPct val="150000"/>
              </a:lnSpc>
              <a:spcBef>
                <a:spcPct val="0"/>
              </a:spcBef>
              <a:buNone/>
            </a:pPr>
            <a:r>
              <a:rPr lang="en-US" altLang="en-US" sz="2000" dirty="0" smtClean="0">
                <a:ea typeface="ＭＳ Ｐゴシック" panose="020B0600070205080204" pitchFamily="34" charset="-128"/>
              </a:rPr>
              <a:t>Abby Sofia</a:t>
            </a:r>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1950" y="424815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http://blogs.scientificamerican.com/media/inline/blog/Image/Rosali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19400"/>
            <a:ext cx="2535238"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8"/>
          <p:cNvSpPr>
            <a:spLocks noGrp="1"/>
          </p:cNvSpPr>
          <p:nvPr>
            <p:ph type="title"/>
          </p:nvPr>
        </p:nvSpPr>
        <p:spPr>
          <a:xfrm>
            <a:off x="685800" y="252413"/>
            <a:ext cx="7772400" cy="1143000"/>
          </a:xfrm>
        </p:spPr>
        <p:txBody>
          <a:bodyPr/>
          <a:lstStyle/>
          <a:p>
            <a:r>
              <a:rPr lang="en-US" altLang="en-US" smtClean="0"/>
              <a:t>Do you recognize these famous women scientists?</a:t>
            </a:r>
          </a:p>
        </p:txBody>
      </p:sp>
      <p:sp>
        <p:nvSpPr>
          <p:cNvPr id="5125" name="TextBox 2"/>
          <p:cNvSpPr txBox="1">
            <a:spLocks noChangeArrowheads="1"/>
          </p:cNvSpPr>
          <p:nvPr/>
        </p:nvSpPr>
        <p:spPr bwMode="auto">
          <a:xfrm>
            <a:off x="5867400" y="6546850"/>
            <a:ext cx="3270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Photo Source: Chemical Heritage Foundation</a:t>
            </a:r>
          </a:p>
        </p:txBody>
      </p:sp>
      <p:sp>
        <p:nvSpPr>
          <p:cNvPr id="5126" name="TextBox 3"/>
          <p:cNvSpPr txBox="1">
            <a:spLocks noChangeArrowheads="1"/>
          </p:cNvSpPr>
          <p:nvPr/>
        </p:nvSpPr>
        <p:spPr bwMode="auto">
          <a:xfrm>
            <a:off x="-52388" y="6575425"/>
            <a:ext cx="3405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Photo Source: The National Library of Medicine</a:t>
            </a:r>
          </a:p>
        </p:txBody>
      </p:sp>
      <p:sp>
        <p:nvSpPr>
          <p:cNvPr id="5127" name="TextBox 4"/>
          <p:cNvSpPr txBox="1">
            <a:spLocks noChangeArrowheads="1"/>
          </p:cNvSpPr>
          <p:nvPr/>
        </p:nvSpPr>
        <p:spPr bwMode="auto">
          <a:xfrm>
            <a:off x="3005138" y="5153025"/>
            <a:ext cx="18653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Photo Source: Wikipedia</a:t>
            </a:r>
          </a:p>
        </p:txBody>
      </p:sp>
      <p:pic>
        <p:nvPicPr>
          <p:cNvPr id="5128" name="Picture 2" descr="Jane Cooke Wr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25" y="1666875"/>
            <a:ext cx="282575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https://upload.wikimedia.org/wikipedia/commons/4/4a/Kiran_Mazumdar-Shaw_HD2014_cro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138" y="3117850"/>
            <a:ext cx="2811462"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348804"/>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6"/>
          <p:cNvSpPr txBox="1">
            <a:spLocks noChangeArrowheads="1"/>
          </p:cNvSpPr>
          <p:nvPr/>
        </p:nvSpPr>
        <p:spPr bwMode="auto">
          <a:xfrm>
            <a:off x="334963" y="250825"/>
            <a:ext cx="84740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Why is it Important?</a:t>
            </a: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altLang="en-US" sz="2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Comparison of Careers in STEM 1960-2000 </a:t>
            </a:r>
            <a:endParaRPr kumimoji="0" lang="en-US" altLang="en-US" sz="2600" b="1" i="1" u="none" strike="noStrike" kern="1200" cap="none" spc="0" normalizeH="0" baseline="0" noProof="0" smtClean="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pic>
        <p:nvPicPr>
          <p:cNvPr id="33796"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Content Placeholder 11"/>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a:off x="685800" y="2017713"/>
            <a:ext cx="7772400" cy="4041775"/>
          </a:xfrm>
        </p:spPr>
      </p:pic>
      <p:pic>
        <p:nvPicPr>
          <p:cNvPr id="33798"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41148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2"/>
          <p:cNvSpPr txBox="1">
            <a:spLocks noChangeArrowheads="1"/>
          </p:cNvSpPr>
          <p:nvPr/>
        </p:nvSpPr>
        <p:spPr bwMode="auto">
          <a:xfrm>
            <a:off x="1127125" y="6305550"/>
            <a:ext cx="2043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(Hill, Corbett, &amp; St. Rose, 2010).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03042261"/>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2" descr="videopag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350"/>
            <a:ext cx="9169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18" descr="paper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2"/>
          <p:cNvSpPr>
            <a:spLocks noChangeArrowheads="1"/>
          </p:cNvSpPr>
          <p:nvPr/>
        </p:nvSpPr>
        <p:spPr bwMode="auto">
          <a:xfrm>
            <a:off x="2362200" y="314325"/>
            <a:ext cx="6619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The SciGirls Seven:</a:t>
            </a:r>
          </a:p>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Explicit Instruction on Gender Inequities</a:t>
            </a:r>
            <a:endParaRPr kumimoji="0" lang="en-US" altLang="en-US" sz="2400" b="1" i="1" u="none" strike="noStrike" kern="1200" cap="none" spc="0" normalizeH="0" baseline="0" noProof="0" smtClean="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4277" name="TextBox 4"/>
          <p:cNvSpPr txBox="1">
            <a:spLocks noChangeArrowheads="1"/>
          </p:cNvSpPr>
          <p:nvPr/>
        </p:nvSpPr>
        <p:spPr bwMode="auto">
          <a:xfrm>
            <a:off x="5205413" y="5867400"/>
            <a:ext cx="3287712" cy="969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Helen Taussig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1898-1986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Photo Credit: National Library of Medicine:  www.nlm.nih.gov</a:t>
            </a:r>
          </a:p>
        </p:txBody>
      </p:sp>
      <p:sp>
        <p:nvSpPr>
          <p:cNvPr id="54278" name="Rectangle 3"/>
          <p:cNvSpPr>
            <a:spLocks noChangeArrowheads="1"/>
          </p:cNvSpPr>
          <p:nvPr/>
        </p:nvSpPr>
        <p:spPr bwMode="auto">
          <a:xfrm>
            <a:off x="1143000" y="5867400"/>
            <a:ext cx="2667000" cy="969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Rosalind Franklin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1920-1958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Photo Credit: National Library of Medicine</a:t>
            </a:r>
          </a:p>
        </p:txBody>
      </p:sp>
      <p:pic>
        <p:nvPicPr>
          <p:cNvPr id="54279" name="Picture 2" descr="Dr. Helen Brooke Tauss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6388" y="1809750"/>
            <a:ext cx="29241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4" descr="https://encrypted-tbn0.gstatic.com/images?q=tbn:ANd9GcRF4Q4s6caLbeebccnTP7R1Kdux-HQHrnRMVeSKtYh5X8GMOR1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338" y="1816100"/>
            <a:ext cx="281305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439751"/>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6"/>
          <p:cNvSpPr txBox="1">
            <a:spLocks noChangeArrowheads="1"/>
          </p:cNvSpPr>
          <p:nvPr/>
        </p:nvSpPr>
        <p:spPr bwMode="auto">
          <a:xfrm>
            <a:off x="304800" y="182563"/>
            <a:ext cx="86264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The SciGirls Seven:</a:t>
            </a:r>
          </a:p>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Resources: Explicit Instruction on Gender Inequities</a:t>
            </a:r>
            <a:endParaRPr kumimoji="0" lang="en-US" altLang="en-US" sz="2600" b="1" i="1" u="none" strike="noStrike" kern="1200" cap="none" spc="0" normalizeH="0" baseline="0" noProof="0" smtClean="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6324" name="Text Box 7"/>
          <p:cNvSpPr txBox="1">
            <a:spLocks noChangeArrowheads="1"/>
          </p:cNvSpPr>
          <p:nvPr/>
        </p:nvSpPr>
        <p:spPr bwMode="auto">
          <a:xfrm>
            <a:off x="228600" y="5505450"/>
            <a:ext cx="8397875"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ea typeface="Osaka" pitchFamily="1" charset="-128"/>
              </a:defRPr>
            </a:lvl1pPr>
            <a:lvl2pPr>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457200" marR="0" lvl="1" indent="0" algn="ctr"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Rachel Swaby’s </a:t>
            </a:r>
            <a:r>
              <a:rPr kumimoji="0" lang="en-US" altLang="en-US" sz="2400" b="0"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Headstrong: </a:t>
            </a:r>
          </a:p>
          <a:p>
            <a:pPr marL="457200" marR="0" lvl="1" indent="0" algn="ctr" defTabSz="914400" rtl="0" eaLnBrk="0" fontAlgn="base" latinLnBrk="0" hangingPunct="0">
              <a:lnSpc>
                <a:spcPct val="150000"/>
              </a:lnSpc>
              <a:spcBef>
                <a:spcPct val="0"/>
              </a:spcBef>
              <a:spcAft>
                <a:spcPct val="0"/>
              </a:spcAft>
              <a:buClrTx/>
              <a:buSzTx/>
              <a:buFontTx/>
              <a:buNone/>
              <a:tabLst/>
              <a:defRPr/>
            </a:pPr>
            <a:r>
              <a:rPr kumimoji="0" lang="en-US" altLang="en-US" sz="2400" b="0"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52 Women Who Changed Science – and the World </a:t>
            </a:r>
          </a:p>
        </p:txBody>
      </p:sp>
      <p:pic>
        <p:nvPicPr>
          <p:cNvPr id="56325" name="Picture 2" descr="http://ecx.images-amazon.com/images/I/51d14MEDyXL._SY344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5475" y="1757363"/>
            <a:ext cx="2524125"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097903"/>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6"/>
          <p:cNvSpPr txBox="1">
            <a:spLocks noChangeArrowheads="1"/>
          </p:cNvSpPr>
          <p:nvPr/>
        </p:nvSpPr>
        <p:spPr bwMode="auto">
          <a:xfrm>
            <a:off x="304800" y="182563"/>
            <a:ext cx="86264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The SciGirls Seven:</a:t>
            </a:r>
          </a:p>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Resources: Explicit Instruction on Gender Inequities</a:t>
            </a:r>
            <a:endParaRPr kumimoji="0" lang="en-US" altLang="en-US" sz="2600" b="1" i="1" u="none" strike="noStrike" kern="1200" cap="none" spc="0" normalizeH="0" baseline="0" noProof="0" smtClean="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60420" name="Text Box 7"/>
          <p:cNvSpPr txBox="1">
            <a:spLocks noChangeArrowheads="1"/>
          </p:cNvSpPr>
          <p:nvPr/>
        </p:nvSpPr>
        <p:spPr bwMode="auto">
          <a:xfrm>
            <a:off x="250825" y="2443163"/>
            <a:ext cx="864235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ea typeface="Osaka" pitchFamily="1" charset="-128"/>
              </a:defRPr>
            </a:lvl1pPr>
            <a:lvl2pPr>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457200" marR="0" lvl="1" indent="0" algn="ctr" defTabSz="914400" rtl="0" eaLnBrk="0" fontAlgn="base" latinLnBrk="0" hangingPunct="0">
              <a:lnSpc>
                <a:spcPct val="150000"/>
              </a:lnSpc>
              <a:spcBef>
                <a:spcPct val="0"/>
              </a:spcBef>
              <a:spcAft>
                <a:spcPct val="0"/>
              </a:spcAft>
              <a:buClrTx/>
              <a:buSzTx/>
              <a:buFontTx/>
              <a:buNone/>
              <a:tabLst/>
              <a:defRPr/>
            </a:pPr>
            <a:r>
              <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Osaka" pitchFamily="1" charset="-128"/>
                <a:cs typeface="+mn-cs"/>
              </a:rPr>
              <a:t>“…sexism has been something very simple:</a:t>
            </a:r>
          </a:p>
          <a:p>
            <a:pPr marL="457200" marR="0" lvl="1" indent="0" algn="ctr" defTabSz="914400" rtl="0" eaLnBrk="0" fontAlgn="base" latinLnBrk="0" hangingPunct="0">
              <a:lnSpc>
                <a:spcPct val="150000"/>
              </a:lnSpc>
              <a:spcBef>
                <a:spcPct val="0"/>
              </a:spcBef>
              <a:spcAft>
                <a:spcPct val="0"/>
              </a:spcAft>
              <a:buClrTx/>
              <a:buSzTx/>
              <a:buFontTx/>
              <a:buNone/>
              <a:tabLst/>
              <a:defRPr/>
            </a:pPr>
            <a:r>
              <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Osaka" pitchFamily="1" charset="-128"/>
                <a:cs typeface="+mn-cs"/>
              </a:rPr>
              <a:t>the cumulative weight </a:t>
            </a:r>
          </a:p>
          <a:p>
            <a:pPr marL="457200" marR="0" lvl="1" indent="0" algn="ctr" defTabSz="914400" rtl="0" eaLnBrk="0" fontAlgn="base" latinLnBrk="0" hangingPunct="0">
              <a:lnSpc>
                <a:spcPct val="150000"/>
              </a:lnSpc>
              <a:spcBef>
                <a:spcPct val="0"/>
              </a:spcBef>
              <a:spcAft>
                <a:spcPct val="0"/>
              </a:spcAft>
              <a:buClrTx/>
              <a:buSzTx/>
              <a:buFontTx/>
              <a:buNone/>
              <a:tabLst/>
              <a:defRPr/>
            </a:pPr>
            <a:r>
              <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Osaka" pitchFamily="1" charset="-128"/>
                <a:cs typeface="+mn-cs"/>
              </a:rPr>
              <a:t>of constantly being told </a:t>
            </a:r>
          </a:p>
          <a:p>
            <a:pPr marL="457200" marR="0" lvl="1" indent="0" algn="ctr" defTabSz="914400" rtl="0" eaLnBrk="0" fontAlgn="base" latinLnBrk="0" hangingPunct="0">
              <a:lnSpc>
                <a:spcPct val="150000"/>
              </a:lnSpc>
              <a:spcBef>
                <a:spcPct val="0"/>
              </a:spcBef>
              <a:spcAft>
                <a:spcPct val="0"/>
              </a:spcAft>
              <a:buClrTx/>
              <a:buSzTx/>
              <a:buFontTx/>
              <a:buNone/>
              <a:tabLst/>
              <a:defRPr/>
            </a:pPr>
            <a:r>
              <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Osaka" pitchFamily="1" charset="-128"/>
                <a:cs typeface="+mn-cs"/>
              </a:rPr>
              <a:t>that you can’t possibly be what you are.”</a:t>
            </a:r>
          </a:p>
          <a:p>
            <a:pPr marL="457200" marR="0" lvl="1" indent="0" algn="ctr" defTabSz="914400" rtl="0" eaLnBrk="0" fontAlgn="base" latinLnBrk="0" hangingPunct="0">
              <a:lnSpc>
                <a:spcPct val="150000"/>
              </a:lnSpc>
              <a:spcBef>
                <a:spcPct val="0"/>
              </a:spcBef>
              <a:spcAft>
                <a:spcPct val="0"/>
              </a:spcAft>
              <a:buClrTx/>
              <a:buSzTx/>
              <a:buFontTx/>
              <a:buNone/>
              <a:tabLst/>
              <a:defRPr/>
            </a:pPr>
            <a:r>
              <a:rPr kumimoji="0" lang="en-US" altLang="en-US" sz="3200" b="0" i="0" u="none" strike="noStrike" kern="1200" cap="none" spc="0" normalizeH="0" baseline="0" noProof="0" smtClean="0">
                <a:ln>
                  <a:noFill/>
                </a:ln>
                <a:solidFill>
                  <a:srgbClr val="000000"/>
                </a:solidFill>
                <a:effectLst/>
                <a:uLnTx/>
                <a:uFillTx/>
                <a:latin typeface="Arial" panose="020B0604020202020204" pitchFamily="34" charset="0"/>
                <a:ea typeface="Osaka" pitchFamily="1" charset="-128"/>
                <a:cs typeface="+mn-cs"/>
              </a:rPr>
              <a:t>p. 182-183</a:t>
            </a:r>
          </a:p>
        </p:txBody>
      </p:sp>
      <p:pic>
        <p:nvPicPr>
          <p:cNvPr id="6042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58800"/>
            <a:ext cx="101123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435247"/>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2" descr="videopag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350"/>
            <a:ext cx="9169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47" descr="Scigilrs-web-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86400"/>
            <a:ext cx="34290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descr="sciGirls_panton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789613"/>
            <a:ext cx="25146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30275" y="1635125"/>
            <a:ext cx="7283450" cy="4154488"/>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But what’s EVEN BETTER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than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stories about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women in STEM?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92174060"/>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6"/>
          <p:cNvSpPr txBox="1">
            <a:spLocks noChangeArrowheads="1"/>
          </p:cNvSpPr>
          <p:nvPr/>
        </p:nvSpPr>
        <p:spPr bwMode="auto">
          <a:xfrm>
            <a:off x="1981200" y="577850"/>
            <a:ext cx="6950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Share a Female STEM Role Model</a:t>
            </a:r>
            <a:endParaRPr kumimoji="0" lang="en-US" altLang="en-US" sz="2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66565" name="Picture 1"/>
          <p:cNvPicPr>
            <a:picLocks noChangeAspect="1"/>
          </p:cNvPicPr>
          <p:nvPr/>
        </p:nvPicPr>
        <p:blipFill>
          <a:blip r:embed="rId5">
            <a:extLst>
              <a:ext uri="{28A0092B-C50C-407E-A947-70E740481C1C}">
                <a14:useLocalDpi xmlns:a14="http://schemas.microsoft.com/office/drawing/2010/main" val="0"/>
              </a:ext>
            </a:extLst>
          </a:blip>
          <a:srcRect l="25401" t="19324" r="14861" b="22342"/>
          <a:stretch>
            <a:fillRect/>
          </a:stretch>
        </p:blipFill>
        <p:spPr bwMode="auto">
          <a:xfrm>
            <a:off x="304800" y="1858963"/>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41148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952466"/>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6"/>
          <p:cNvSpPr txBox="1">
            <a:spLocks noChangeArrowheads="1"/>
          </p:cNvSpPr>
          <p:nvPr/>
        </p:nvSpPr>
        <p:spPr bwMode="auto">
          <a:xfrm>
            <a:off x="1981200" y="577850"/>
            <a:ext cx="6950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Invite a Role Model: FabFems.org </a:t>
            </a:r>
            <a:endParaRPr kumimoji="0" lang="en-US" altLang="en-US" sz="2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68613"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41148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1"/>
          <p:cNvPicPr>
            <a:picLocks noChangeAspect="1"/>
          </p:cNvPicPr>
          <p:nvPr/>
        </p:nvPicPr>
        <p:blipFill>
          <a:blip r:embed="rId6">
            <a:extLst>
              <a:ext uri="{28A0092B-C50C-407E-A947-70E740481C1C}">
                <a14:useLocalDpi xmlns:a14="http://schemas.microsoft.com/office/drawing/2010/main" val="0"/>
              </a:ext>
            </a:extLst>
          </a:blip>
          <a:srcRect l="30000" t="7619" r="29523" b="24571"/>
          <a:stretch>
            <a:fillRect/>
          </a:stretch>
        </p:blipFill>
        <p:spPr bwMode="auto">
          <a:xfrm>
            <a:off x="2152650" y="1785938"/>
            <a:ext cx="483870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248618"/>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6"/>
          <p:cNvSpPr txBox="1">
            <a:spLocks noChangeArrowheads="1"/>
          </p:cNvSpPr>
          <p:nvPr/>
        </p:nvSpPr>
        <p:spPr bwMode="auto">
          <a:xfrm>
            <a:off x="1981200" y="577850"/>
            <a:ext cx="6950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Share a Female STEM Role Model</a:t>
            </a:r>
            <a:endParaRPr kumimoji="0" lang="en-US" altLang="en-US" sz="2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70661"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41148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500" y="1479550"/>
            <a:ext cx="3935413"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Rounded Rectangular Callout 3"/>
          <p:cNvSpPr>
            <a:spLocks noChangeArrowheads="1"/>
          </p:cNvSpPr>
          <p:nvPr/>
        </p:nvSpPr>
        <p:spPr bwMode="auto">
          <a:xfrm>
            <a:off x="4419600" y="1876425"/>
            <a:ext cx="4121150" cy="1890713"/>
          </a:xfrm>
          <a:prstGeom prst="wedgeRoundRectCallout">
            <a:avLst>
              <a:gd name="adj1" fmla="val 30199"/>
              <a:gd name="adj2" fmla="val 88801"/>
              <a:gd name="adj3" fmla="val 16667"/>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scigirlsconnect.org/groups/ role-models/</a:t>
            </a:r>
          </a:p>
        </p:txBody>
      </p:sp>
    </p:spTree>
    <p:extLst>
      <p:ext uri="{BB962C8B-B14F-4D97-AF65-F5344CB8AC3E}">
        <p14:creationId xmlns:p14="http://schemas.microsoft.com/office/powerpoint/2010/main" val="2806762537"/>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6"/>
          <p:cNvSpPr txBox="1">
            <a:spLocks noChangeArrowheads="1"/>
          </p:cNvSpPr>
          <p:nvPr/>
        </p:nvSpPr>
        <p:spPr bwMode="auto">
          <a:xfrm>
            <a:off x="1981200" y="577850"/>
            <a:ext cx="69500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GETAS in CTE/STEM</a:t>
            </a:r>
            <a:endParaRPr kumimoji="0" lang="en-US" altLang="en-US" sz="2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smtClean="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72709" name="Text Box 7"/>
          <p:cNvSpPr txBox="1">
            <a:spLocks noChangeArrowheads="1"/>
          </p:cNvSpPr>
          <p:nvPr/>
        </p:nvSpPr>
        <p:spPr bwMode="auto">
          <a:xfrm>
            <a:off x="381000" y="2133600"/>
            <a:ext cx="77724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457200" marR="0" lvl="0" indent="-45720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How are you already including Role Models in your classes/ schools?</a:t>
            </a:r>
          </a:p>
          <a:p>
            <a:pPr marL="742950" marR="0" lvl="1" indent="-28575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Share your practice</a:t>
            </a:r>
            <a:r>
              <a:rPr kumimoji="0" lang="en-US" altLang="en-US" sz="20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in Small Groups</a:t>
            </a:r>
            <a:r>
              <a:rPr kumimoji="0" lang="en-US" altLang="en-US" sz="20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and on Facebook</a:t>
            </a:r>
          </a:p>
          <a:p>
            <a:pPr marL="742950" marR="0" lvl="1" indent="-285750" algn="l" defTabSz="914400" rtl="0" eaLnBrk="0" fontAlgn="base" latinLnBrk="0" hangingPunct="0">
              <a:lnSpc>
                <a:spcPct val="150000"/>
              </a:lnSpc>
              <a:spcBef>
                <a:spcPct val="0"/>
              </a:spcBef>
              <a:spcAft>
                <a:spcPct val="0"/>
              </a:spcAft>
              <a:buClrTx/>
              <a:buSzTx/>
              <a:buFontTx/>
              <a:buBlip>
                <a:blip r:embed="rId5"/>
              </a:buBlip>
              <a:tabLst/>
              <a:defRPr/>
            </a:pPr>
            <a:endParaRPr lang="en-US" altLang="en-US" sz="2000" baseline="0" dirty="0">
              <a:solidFill>
                <a:srgbClr val="000000"/>
              </a:solidFill>
              <a:ea typeface="ＭＳ Ｐゴシック" panose="020B0600070205080204" pitchFamily="34" charset="-128"/>
            </a:endParaRPr>
          </a:p>
          <a:p>
            <a:pPr indent="-285750">
              <a:lnSpc>
                <a:spcPct val="150000"/>
              </a:lnSpc>
              <a:spcBef>
                <a:spcPct val="0"/>
              </a:spcBef>
              <a:buFontTx/>
              <a:buBlip>
                <a:blip r:embed="rId5"/>
              </a:buBlip>
            </a:pPr>
            <a:r>
              <a:rPr kumimoji="0" lang="en-US" altLang="en-US" sz="24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Increase awareness of the barriers and challenges to girls and students of color in STEM/CTE and be prepared to provide resources. </a:t>
            </a:r>
            <a:endPar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742950" marR="0" lvl="1" indent="-285750" algn="l" defTabSz="914400" rtl="0" eaLnBrk="0" fontAlgn="base" latinLnBrk="0" hangingPunct="0">
              <a:lnSpc>
                <a:spcPct val="150000"/>
              </a:lnSpc>
              <a:spcBef>
                <a:spcPct val="0"/>
              </a:spcBef>
              <a:spcAft>
                <a:spcPct val="0"/>
              </a:spcAft>
              <a:buClrTx/>
              <a:buSzTx/>
              <a:buFontTx/>
              <a:buBlip>
                <a:blip r:embed="rId5"/>
              </a:buBlip>
              <a:tabLst/>
              <a:defRPr/>
            </a:pPr>
            <a:endPar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72710"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41148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099949"/>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118" name="Shape 118"/>
          <p:cNvGrpSpPr/>
          <p:nvPr/>
        </p:nvGrpSpPr>
        <p:grpSpPr>
          <a:xfrm>
            <a:off x="2783530" y="1371599"/>
            <a:ext cx="4039810" cy="4950595"/>
            <a:chOff x="0" y="0"/>
            <a:chExt cx="2147483647" cy="2147483647"/>
          </a:xfrm>
        </p:grpSpPr>
        <p:pic>
          <p:nvPicPr>
            <p:cNvPr id="119" name="Shape 119"/>
            <p:cNvPicPr preferRelativeResize="0"/>
            <p:nvPr/>
          </p:nvPicPr>
          <p:blipFill rotWithShape="1">
            <a:blip r:embed="rId3">
              <a:alphaModFix/>
            </a:blip>
            <a:srcRect/>
            <a:stretch/>
          </p:blipFill>
          <p:spPr>
            <a:xfrm>
              <a:off x="0" y="0"/>
              <a:ext cx="2147483647" cy="2147483647"/>
            </a:xfrm>
            <a:prstGeom prst="rect">
              <a:avLst/>
            </a:prstGeom>
            <a:noFill/>
            <a:ln>
              <a:noFill/>
            </a:ln>
          </p:spPr>
        </p:pic>
        <p:pic>
          <p:nvPicPr>
            <p:cNvPr id="120" name="Shape 120"/>
            <p:cNvPicPr preferRelativeResize="0"/>
            <p:nvPr/>
          </p:nvPicPr>
          <p:blipFill rotWithShape="1">
            <a:blip r:embed="rId4">
              <a:alphaModFix/>
            </a:blip>
            <a:srcRect/>
            <a:stretch/>
          </p:blipFill>
          <p:spPr>
            <a:xfrm>
              <a:off x="1028863012" y="970762253"/>
              <a:ext cx="96455906" cy="197431850"/>
            </a:xfrm>
            <a:prstGeom prst="rect">
              <a:avLst/>
            </a:prstGeom>
            <a:noFill/>
            <a:ln>
              <a:noFill/>
            </a:ln>
          </p:spPr>
        </p:pic>
        <p:pic>
          <p:nvPicPr>
            <p:cNvPr id="121" name="Shape 121"/>
            <p:cNvPicPr preferRelativeResize="0"/>
            <p:nvPr/>
          </p:nvPicPr>
          <p:blipFill rotWithShape="1">
            <a:blip r:embed="rId5">
              <a:alphaModFix/>
            </a:blip>
            <a:srcRect/>
            <a:stretch/>
          </p:blipFill>
          <p:spPr>
            <a:xfrm>
              <a:off x="900255136" y="853352273"/>
              <a:ext cx="370417693" cy="99044197"/>
            </a:xfrm>
            <a:prstGeom prst="rect">
              <a:avLst/>
            </a:prstGeom>
            <a:noFill/>
            <a:ln>
              <a:noFill/>
            </a:ln>
          </p:spPr>
        </p:pic>
      </p:grpSp>
      <p:pic>
        <p:nvPicPr>
          <p:cNvPr id="122" name="Shape 122"/>
          <p:cNvPicPr preferRelativeResize="0"/>
          <p:nvPr/>
        </p:nvPicPr>
        <p:blipFill rotWithShape="1">
          <a:blip r:embed="rId6">
            <a:alphaModFix/>
          </a:blip>
          <a:srcRect/>
          <a:stretch/>
        </p:blipFill>
        <p:spPr>
          <a:xfrm>
            <a:off x="0" y="0"/>
            <a:ext cx="9144000" cy="1970086"/>
          </a:xfrm>
          <a:prstGeom prst="rect">
            <a:avLst/>
          </a:prstGeom>
          <a:noFill/>
          <a:ln>
            <a:noFill/>
          </a:ln>
        </p:spPr>
      </p:pic>
      <p:pic>
        <p:nvPicPr>
          <p:cNvPr id="123" name="Shape 123"/>
          <p:cNvPicPr preferRelativeResize="0"/>
          <p:nvPr/>
        </p:nvPicPr>
        <p:blipFill rotWithShape="1">
          <a:blip r:embed="rId5">
            <a:alphaModFix/>
          </a:blip>
          <a:srcRect/>
          <a:stretch/>
        </p:blipFill>
        <p:spPr>
          <a:xfrm>
            <a:off x="304800" y="228600"/>
            <a:ext cx="2666999" cy="730250"/>
          </a:xfrm>
          <a:prstGeom prst="rect">
            <a:avLst/>
          </a:prstGeom>
          <a:noFill/>
          <a:ln>
            <a:noFill/>
          </a:ln>
        </p:spPr>
      </p:pic>
      <p:pic>
        <p:nvPicPr>
          <p:cNvPr id="124" name="Shape 124"/>
          <p:cNvPicPr preferRelativeResize="0"/>
          <p:nvPr/>
        </p:nvPicPr>
        <p:blipFill rotWithShape="1">
          <a:blip r:embed="rId7">
            <a:alphaModFix/>
          </a:blip>
          <a:srcRect/>
          <a:stretch/>
        </p:blipFill>
        <p:spPr>
          <a:xfrm>
            <a:off x="381000" y="6165850"/>
            <a:ext cx="4664075" cy="539749"/>
          </a:xfrm>
          <a:prstGeom prst="rect">
            <a:avLst/>
          </a:prstGeom>
          <a:noFill/>
          <a:ln>
            <a:noFill/>
          </a:ln>
        </p:spPr>
      </p:pic>
      <p:sp>
        <p:nvSpPr>
          <p:cNvPr id="125" name="Shape 125"/>
          <p:cNvSpPr txBox="1"/>
          <p:nvPr/>
        </p:nvSpPr>
        <p:spPr>
          <a:xfrm>
            <a:off x="2971800" y="304800"/>
            <a:ext cx="5714999" cy="1066799"/>
          </a:xfrm>
          <a:prstGeom prst="rect">
            <a:avLst/>
          </a:prstGeom>
          <a:noFill/>
          <a:ln>
            <a:noFill/>
          </a:ln>
        </p:spPr>
        <p:txBody>
          <a:bodyPr lIns="0" tIns="0" rIns="40625" bIns="0" anchor="t" anchorCtr="0">
            <a:noAutofit/>
          </a:bodyPr>
          <a:lstStyle/>
          <a:p>
            <a:pPr marL="39687" marR="0" lvl="0" indent="-1587" algn="r" rtl="0">
              <a:lnSpc>
                <a:spcPct val="100000"/>
              </a:lnSpc>
              <a:spcBef>
                <a:spcPts val="0"/>
              </a:spcBef>
              <a:spcAft>
                <a:spcPts val="0"/>
              </a:spcAft>
              <a:buClr>
                <a:schemeClr val="dk1"/>
              </a:buClr>
              <a:buSzPct val="25000"/>
              <a:buFont typeface="Arial"/>
              <a:buNone/>
            </a:pPr>
            <a:r>
              <a:rPr lang="en-US" sz="3200" b="1" i="0" u="none" strike="noStrike" cap="none" baseline="0" dirty="0">
                <a:solidFill>
                  <a:schemeClr val="dk1"/>
                </a:solidFill>
                <a:latin typeface="Arial"/>
                <a:ea typeface="Arial"/>
                <a:cs typeface="Arial"/>
                <a:sym typeface="Arial"/>
              </a:rPr>
              <a:t>Cultural </a:t>
            </a:r>
            <a:r>
              <a:rPr lang="en-US" sz="3200" b="1" i="0" u="none" strike="noStrike" cap="none" baseline="0" dirty="0" smtClean="0">
                <a:solidFill>
                  <a:schemeClr val="dk1"/>
                </a:solidFill>
                <a:latin typeface="Arial"/>
                <a:ea typeface="Arial"/>
                <a:cs typeface="Arial"/>
                <a:sym typeface="Arial"/>
              </a:rPr>
              <a:t>Bingo/ Ice Breaker</a:t>
            </a:r>
            <a:endParaRPr lang="en-US" sz="3200" b="1"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29755189"/>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1" descr="greenwallpaperri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00625"/>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7" descr="bluewallpaperri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sciGirls_panton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0213" y="2495550"/>
            <a:ext cx="4243387"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9"/>
          <p:cNvSpPr>
            <a:spLocks noChangeArrowheads="1"/>
          </p:cNvSpPr>
          <p:nvPr/>
        </p:nvSpPr>
        <p:spPr bwMode="auto">
          <a:xfrm>
            <a:off x="1600200" y="3671888"/>
            <a:ext cx="441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Train the Trainer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GETAS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dirty="0" smtClean="0">
                <a:solidFill>
                  <a:srgbClr val="000000"/>
                </a:solidFill>
                <a:ea typeface="ＭＳ Ｐゴシック" panose="020B0600070205080204" pitchFamily="34" charset="-128"/>
              </a:rPr>
              <a:t>Day 2</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rPr>
              <a:t>Dr. Barbara Billington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rPr>
              <a:t>University of Minnesota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rPr>
              <a:t>STEM </a:t>
            </a:r>
            <a:r>
              <a:rPr kumimoji="0" lang="en-US" altLang="en-US" sz="1800" b="0" i="0" u="none" strike="noStrike" kern="1200" cap="none" spc="0" normalizeH="0" baseline="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Education</a:t>
            </a:r>
            <a:endPar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545454"/>
                </a:solidFill>
                <a:effectLst/>
                <a:uLnTx/>
                <a:uFillTx/>
                <a:latin typeface="Lucida Sans" panose="020B0602030504020204" pitchFamily="34" charset="0"/>
                <a:ea typeface="ＭＳ Ｐゴシック" panose="020B0600070205080204" pitchFamily="34" charset="-128"/>
                <a:cs typeface="+mn-cs"/>
              </a:rPr>
              <a:t>June 25-28, 2019</a:t>
            </a:r>
            <a:endParaRPr kumimoji="0" lang="en-US" altLang="en-US" sz="1800" b="0" i="0" u="none" strike="noStrike" kern="1200" cap="none" spc="0" normalizeH="0" baseline="0" noProof="0" dirty="0">
              <a:ln>
                <a:noFill/>
              </a:ln>
              <a:solidFill>
                <a:srgbClr val="545454"/>
              </a:solidFill>
              <a:effectLst/>
              <a:uLnTx/>
              <a:uFillTx/>
              <a:latin typeface="Lucida Sans" panose="020B0602030504020204" pitchFamily="34" charset="0"/>
              <a:ea typeface="ＭＳ Ｐゴシック" panose="020B0600070205080204" pitchFamily="34" charset="-128"/>
              <a:cs typeface="+mn-cs"/>
            </a:endParaRPr>
          </a:p>
        </p:txBody>
      </p:sp>
      <p:pic>
        <p:nvPicPr>
          <p:cNvPr id="3078" name="Picture 30"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7075" y="1066800"/>
            <a:ext cx="1965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3" descr="PKGO_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101850"/>
            <a:ext cx="1066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4" descr="scigirls_funderlogos_tra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5943600"/>
            <a:ext cx="35052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2" descr="C:\Users\roehr013\Desktop\Logo-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4527" y="5714206"/>
            <a:ext cx="1447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880049"/>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600" b="1" i="1" dirty="0" smtClean="0">
                <a:solidFill>
                  <a:schemeClr val="tx2"/>
                </a:solidFill>
                <a:latin typeface="Lucida Sans" panose="020B0602030504020204" pitchFamily="34" charset="0"/>
                <a:ea typeface="ＭＳ Ｐゴシック" panose="020B0600070205080204" pitchFamily="34" charset="-128"/>
              </a:rPr>
              <a:t>Role Model</a:t>
            </a: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609600" y="1710759"/>
            <a:ext cx="8763000" cy="371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nSpc>
                <a:spcPct val="150000"/>
              </a:lnSpc>
              <a:spcBef>
                <a:spcPct val="0"/>
              </a:spcBef>
              <a:buNone/>
            </a:pPr>
            <a:endParaRPr lang="en-US" altLang="en-US" sz="2000" dirty="0" smtClean="0">
              <a:ea typeface="ＭＳ Ｐゴシック" panose="020B0600070205080204" pitchFamily="34" charset="-128"/>
            </a:endParaRPr>
          </a:p>
          <a:p>
            <a:pPr>
              <a:lnSpc>
                <a:spcPct val="150000"/>
              </a:lnSpc>
              <a:spcBef>
                <a:spcPct val="0"/>
              </a:spcBef>
              <a:buNone/>
            </a:pPr>
            <a:r>
              <a:rPr lang="en-US" altLang="en-US" sz="2800" dirty="0" smtClean="0">
                <a:ea typeface="ＭＳ Ｐゴシック" panose="020B0600070205080204" pitchFamily="34" charset="-128"/>
              </a:rPr>
              <a:t>Role Model video</a:t>
            </a:r>
          </a:p>
          <a:p>
            <a:pPr marL="457200" lvl="1" indent="0">
              <a:buNone/>
            </a:pPr>
            <a:r>
              <a:rPr lang="en-US" u="sng" dirty="0" smtClean="0">
                <a:hlinkClick r:id="rId5"/>
              </a:rPr>
              <a:t>https</a:t>
            </a:r>
            <a:r>
              <a:rPr lang="en-US" u="sng" dirty="0">
                <a:hlinkClick r:id="rId5"/>
              </a:rPr>
              <a:t>://</a:t>
            </a:r>
            <a:r>
              <a:rPr lang="en-US" u="sng" dirty="0" smtClean="0">
                <a:hlinkClick r:id="rId5"/>
              </a:rPr>
              <a:t>vimeopro.com/user10550772/scigirls-profiles-latinas-at-work</a:t>
            </a:r>
            <a:endParaRPr lang="en-US" u="sng" dirty="0" smtClean="0"/>
          </a:p>
          <a:p>
            <a:pPr marL="457200" lvl="1" indent="0">
              <a:buNone/>
            </a:pPr>
            <a:endParaRPr lang="en-US" dirty="0"/>
          </a:p>
          <a:p>
            <a:pPr indent="-228600">
              <a:buNone/>
            </a:pPr>
            <a:r>
              <a:rPr lang="en-US" dirty="0" smtClean="0"/>
              <a:t>Amelia </a:t>
            </a:r>
            <a:r>
              <a:rPr lang="en-US" dirty="0"/>
              <a:t>Merced</a:t>
            </a:r>
          </a:p>
          <a:p>
            <a:pPr>
              <a:lnSpc>
                <a:spcPct val="150000"/>
              </a:lnSpc>
              <a:spcBef>
                <a:spcPct val="0"/>
              </a:spcBef>
              <a:buNone/>
            </a:pPr>
            <a:endParaRPr lang="en-US" altLang="en-US" sz="2000" dirty="0">
              <a:ea typeface="ＭＳ Ｐゴシック" panose="020B0600070205080204" pitchFamily="34" charset="-128"/>
            </a:endParaRPr>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1950" y="424815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327241"/>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b="1" dirty="0" smtClean="0">
                <a:ea typeface="ＭＳ Ｐゴシック" panose="020B0600070205080204" pitchFamily="34" charset="-128"/>
              </a:rPr>
              <a:t>Our Agenda for today</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304800" y="1447800"/>
            <a:ext cx="815340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nSpc>
                <a:spcPct val="150000"/>
              </a:lnSpc>
              <a:spcBef>
                <a:spcPct val="0"/>
              </a:spcBef>
              <a:buBlip>
                <a:blip r:embed="rId5"/>
              </a:buBlip>
            </a:pPr>
            <a:r>
              <a:rPr lang="en-US" altLang="en-US" sz="2400" dirty="0" smtClean="0">
                <a:ea typeface="ＭＳ Ｐゴシック" panose="020B0600070205080204" pitchFamily="34" charset="-128"/>
              </a:rPr>
              <a:t>Role Models and Revisit survey/feedback</a:t>
            </a:r>
          </a:p>
          <a:p>
            <a:pPr>
              <a:lnSpc>
                <a:spcPct val="150000"/>
              </a:lnSpc>
              <a:spcBef>
                <a:spcPct val="0"/>
              </a:spcBef>
              <a:buBlip>
                <a:blip r:embed="rId5"/>
              </a:buBlip>
            </a:pPr>
            <a:r>
              <a:rPr lang="en-US" altLang="en-US" sz="2400" dirty="0" smtClean="0">
                <a:ea typeface="ＭＳ Ｐゴシック" panose="020B0600070205080204" pitchFamily="34" charset="-128"/>
              </a:rPr>
              <a:t>Brief introduction to “Training” Modules 3 &amp; 4</a:t>
            </a:r>
            <a:endParaRPr lang="en-US" altLang="en-US" sz="2000" dirty="0" smtClean="0">
              <a:ea typeface="ＭＳ Ｐゴシック" panose="020B0600070205080204" pitchFamily="34" charset="-128"/>
            </a:endParaRPr>
          </a:p>
          <a:p>
            <a:pPr lvl="1">
              <a:lnSpc>
                <a:spcPct val="150000"/>
              </a:lnSpc>
              <a:spcBef>
                <a:spcPct val="0"/>
              </a:spcBef>
              <a:buBlip>
                <a:blip r:embed="rId5"/>
              </a:buBlip>
            </a:pPr>
            <a:r>
              <a:rPr lang="en-US" altLang="en-US" sz="2000" dirty="0" smtClean="0">
                <a:ea typeface="ＭＳ Ｐゴシック" panose="020B0600070205080204" pitchFamily="34" charset="-128"/>
              </a:rPr>
              <a:t>Resources on </a:t>
            </a:r>
            <a:r>
              <a:rPr lang="en-US" altLang="en-US" sz="2000" dirty="0" err="1" smtClean="0">
                <a:ea typeface="ＭＳ Ｐゴシック" panose="020B0600070205080204" pitchFamily="34" charset="-128"/>
              </a:rPr>
              <a:t>Weebly</a:t>
            </a:r>
            <a:r>
              <a:rPr lang="en-US" altLang="en-US" sz="2000" dirty="0" smtClean="0">
                <a:ea typeface="ＭＳ Ｐゴシック" panose="020B0600070205080204" pitchFamily="34" charset="-128"/>
              </a:rPr>
              <a:t> and Facebook and Google Folders</a:t>
            </a:r>
          </a:p>
          <a:p>
            <a:pPr>
              <a:lnSpc>
                <a:spcPct val="150000"/>
              </a:lnSpc>
              <a:spcBef>
                <a:spcPct val="0"/>
              </a:spcBef>
              <a:buBlip>
                <a:blip r:embed="rId5"/>
              </a:buBlip>
            </a:pPr>
            <a:r>
              <a:rPr lang="en-US" altLang="en-US" sz="2400" dirty="0">
                <a:ea typeface="ＭＳ Ｐゴシック" panose="020B0600070205080204" pitchFamily="34" charset="-128"/>
              </a:rPr>
              <a:t>Lunch: </a:t>
            </a:r>
            <a:r>
              <a:rPr lang="en-US" altLang="en-US" sz="2400" dirty="0" smtClean="0">
                <a:ea typeface="ＭＳ Ｐゴシック" panose="020B0600070205080204" pitchFamily="34" charset="-128"/>
              </a:rPr>
              <a:t>our </a:t>
            </a:r>
            <a:r>
              <a:rPr lang="en-US" altLang="en-US" sz="2400" dirty="0">
                <a:ea typeface="ＭＳ Ｐゴシック" panose="020B0600070205080204" pitchFamily="34" charset="-128"/>
              </a:rPr>
              <a:t>guest </a:t>
            </a:r>
            <a:r>
              <a:rPr lang="en-US" altLang="en-US" sz="2400" dirty="0" smtClean="0">
                <a:ea typeface="ＭＳ Ｐゴシック" panose="020B0600070205080204" pitchFamily="34" charset="-128"/>
              </a:rPr>
              <a:t>speaker – Brad Davey</a:t>
            </a:r>
          </a:p>
          <a:p>
            <a:pPr>
              <a:lnSpc>
                <a:spcPct val="150000"/>
              </a:lnSpc>
              <a:spcBef>
                <a:spcPct val="0"/>
              </a:spcBef>
              <a:buBlip>
                <a:blip r:embed="rId5"/>
              </a:buBlip>
            </a:pPr>
            <a:r>
              <a:rPr lang="en-US" altLang="en-US" sz="2400" dirty="0">
                <a:ea typeface="ＭＳ Ｐゴシック" panose="020B0600070205080204" pitchFamily="34" charset="-128"/>
              </a:rPr>
              <a:t>How will you reach your goals</a:t>
            </a:r>
            <a:r>
              <a:rPr lang="en-US" altLang="en-US" sz="2400" dirty="0" smtClean="0">
                <a:ea typeface="ＭＳ Ｐゴシック" panose="020B0600070205080204" pitchFamily="34" charset="-128"/>
              </a:rPr>
              <a:t>?</a:t>
            </a:r>
          </a:p>
          <a:p>
            <a:pPr>
              <a:lnSpc>
                <a:spcPct val="150000"/>
              </a:lnSpc>
              <a:spcBef>
                <a:spcPct val="0"/>
              </a:spcBef>
              <a:buBlip>
                <a:blip r:embed="rId5"/>
              </a:buBlip>
            </a:pPr>
            <a:r>
              <a:rPr lang="en-US" altLang="en-US" sz="2400" dirty="0" smtClean="0">
                <a:ea typeface="ＭＳ Ｐゴシック" panose="020B0600070205080204" pitchFamily="34" charset="-128"/>
              </a:rPr>
              <a:t>Resilience Activity</a:t>
            </a:r>
          </a:p>
          <a:p>
            <a:pPr>
              <a:lnSpc>
                <a:spcPct val="150000"/>
              </a:lnSpc>
              <a:spcBef>
                <a:spcPct val="0"/>
              </a:spcBef>
              <a:buBlip>
                <a:blip r:embed="rId5"/>
              </a:buBlip>
            </a:pPr>
            <a:r>
              <a:rPr lang="en-US" altLang="en-US" sz="2400" dirty="0" smtClean="0">
                <a:ea typeface="ＭＳ Ｐゴシック" panose="020B0600070205080204" pitchFamily="34" charset="-128"/>
              </a:rPr>
              <a:t>Work Time</a:t>
            </a:r>
          </a:p>
          <a:p>
            <a:pPr>
              <a:lnSpc>
                <a:spcPct val="150000"/>
              </a:lnSpc>
              <a:spcBef>
                <a:spcPct val="0"/>
              </a:spcBef>
              <a:buBlip>
                <a:blip r:embed="rId5"/>
              </a:buBlip>
            </a:pPr>
            <a:r>
              <a:rPr lang="en-US" altLang="en-US" sz="2400" dirty="0" smtClean="0">
                <a:ea typeface="ＭＳ Ｐゴシック" panose="020B0600070205080204" pitchFamily="34" charset="-128"/>
              </a:rPr>
              <a:t>Role Models revisited</a:t>
            </a:r>
          </a:p>
          <a:p>
            <a:pPr>
              <a:lnSpc>
                <a:spcPct val="150000"/>
              </a:lnSpc>
              <a:spcBef>
                <a:spcPct val="0"/>
              </a:spcBef>
              <a:buBlip>
                <a:blip r:embed="rId5"/>
              </a:buBlip>
            </a:pPr>
            <a:r>
              <a:rPr lang="en-US" altLang="en-US" sz="2400" dirty="0" smtClean="0">
                <a:ea typeface="ＭＳ Ｐゴシック" panose="020B0600070205080204" pitchFamily="34" charset="-128"/>
              </a:rPr>
              <a:t>Time for Personal Reflection/ Survey responses</a:t>
            </a:r>
          </a:p>
          <a:p>
            <a:pPr>
              <a:lnSpc>
                <a:spcPct val="150000"/>
              </a:lnSpc>
              <a:spcBef>
                <a:spcPct val="0"/>
              </a:spcBef>
              <a:buBlip>
                <a:blip r:embed="rId5"/>
              </a:buBlip>
            </a:pPr>
            <a:r>
              <a:rPr lang="en-US" altLang="en-US" sz="2400" dirty="0" smtClean="0">
                <a:ea typeface="ＭＳ Ｐゴシック" panose="020B0600070205080204" pitchFamily="34" charset="-128"/>
              </a:rPr>
              <a:t>Homework:</a:t>
            </a:r>
            <a:endParaRPr lang="en-US" altLang="en-US" sz="2400" dirty="0">
              <a:ea typeface="ＭＳ Ｐゴシック" panose="020B0600070205080204" pitchFamily="34" charset="-128"/>
            </a:endParaRPr>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090242"/>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dirty="0" smtClean="0">
                <a:ea typeface="ＭＳ Ｐゴシック" panose="020B0600070205080204" pitchFamily="34" charset="-128"/>
              </a:rPr>
              <a:t>Module 3 Overview</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304800" y="1995488"/>
            <a:ext cx="81534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nSpc>
                <a:spcPct val="150000"/>
              </a:lnSpc>
              <a:spcBef>
                <a:spcPct val="0"/>
              </a:spcBef>
              <a:buNone/>
            </a:pPr>
            <a:r>
              <a:rPr lang="en-US" altLang="en-US" sz="4400" dirty="0" smtClean="0">
                <a:ea typeface="ＭＳ Ｐゴシック" panose="020B0600070205080204" pitchFamily="34" charset="-128"/>
              </a:rPr>
              <a:t>Collaboration</a:t>
            </a:r>
          </a:p>
          <a:p>
            <a:pPr>
              <a:spcBef>
                <a:spcPct val="0"/>
              </a:spcBef>
              <a:buNone/>
            </a:pPr>
            <a:r>
              <a:rPr lang="en-US" altLang="en-US" sz="4400" dirty="0" smtClean="0">
                <a:solidFill>
                  <a:srgbClr val="0070C0"/>
                </a:solidFill>
                <a:ea typeface="ＭＳ Ｐゴシック" panose="020B0600070205080204" pitchFamily="34" charset="-128"/>
              </a:rPr>
              <a:t>SG5:  Emphasize that STEM is collaborative, social and community-oriented.</a:t>
            </a:r>
          </a:p>
          <a:p>
            <a:pPr marL="571500" indent="-571500">
              <a:spcBef>
                <a:spcPct val="0"/>
              </a:spcBef>
              <a:buFontTx/>
              <a:buChar char="-"/>
            </a:pPr>
            <a:r>
              <a:rPr lang="en-US" altLang="en-US" sz="2800" dirty="0" smtClean="0">
                <a:ea typeface="ＭＳ Ｐゴシック" panose="020B0600070205080204" pitchFamily="34" charset="-128"/>
              </a:rPr>
              <a:t>Revisit/tie-in of SG1</a:t>
            </a:r>
          </a:p>
          <a:p>
            <a:pPr marL="571500" indent="-571500">
              <a:spcBef>
                <a:spcPct val="0"/>
              </a:spcBef>
              <a:buFontTx/>
              <a:buChar char="-"/>
            </a:pPr>
            <a:r>
              <a:rPr lang="en-US" altLang="en-US" sz="2800" dirty="0" smtClean="0">
                <a:ea typeface="ＭＳ Ｐゴシック" panose="020B0600070205080204" pitchFamily="34" charset="-128"/>
              </a:rPr>
              <a:t>Student focused instruction</a:t>
            </a: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312044"/>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dirty="0" smtClean="0">
                <a:ea typeface="ＭＳ Ｐゴシック" panose="020B0600070205080204" pitchFamily="34" charset="-128"/>
              </a:rPr>
              <a:t>Module 3 Overview</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304800" y="1995488"/>
            <a:ext cx="8153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nSpc>
                <a:spcPct val="150000"/>
              </a:lnSpc>
              <a:spcBef>
                <a:spcPct val="0"/>
              </a:spcBef>
              <a:buNone/>
            </a:pPr>
            <a:r>
              <a:rPr lang="en-US" altLang="en-US" sz="4400" dirty="0" smtClean="0">
                <a:ea typeface="ＭＳ Ｐゴシック" panose="020B0600070205080204" pitchFamily="34" charset="-128"/>
              </a:rPr>
              <a:t>Community-Oriented and Social</a:t>
            </a:r>
          </a:p>
          <a:p>
            <a:pPr>
              <a:lnSpc>
                <a:spcPct val="150000"/>
              </a:lnSpc>
              <a:spcBef>
                <a:spcPct val="0"/>
              </a:spcBef>
              <a:buNone/>
            </a:pPr>
            <a:r>
              <a:rPr lang="en-US" altLang="en-US" sz="4400" dirty="0" smtClean="0">
                <a:ea typeface="ＭＳ Ｐゴシック" panose="020B0600070205080204" pitchFamily="34" charset="-128"/>
              </a:rPr>
              <a:t>i.e. Ice Breakers</a:t>
            </a:r>
          </a:p>
          <a:p>
            <a:pPr>
              <a:lnSpc>
                <a:spcPct val="150000"/>
              </a:lnSpc>
              <a:spcBef>
                <a:spcPct val="0"/>
              </a:spcBef>
              <a:buNone/>
            </a:pPr>
            <a:endParaRPr lang="en-US" altLang="en-US" sz="4400" dirty="0">
              <a:ea typeface="ＭＳ Ｐゴシック" panose="020B0600070205080204" pitchFamily="34" charset="-128"/>
            </a:endParaRPr>
          </a:p>
          <a:p>
            <a:pPr>
              <a:lnSpc>
                <a:spcPct val="150000"/>
              </a:lnSpc>
              <a:spcBef>
                <a:spcPct val="0"/>
              </a:spcBef>
              <a:buNone/>
            </a:pPr>
            <a:r>
              <a:rPr lang="en-US" altLang="en-US" sz="4400" dirty="0" smtClean="0">
                <a:ea typeface="ＭＳ Ｐゴシック" panose="020B0600070205080204" pitchFamily="34" charset="-128"/>
              </a:rPr>
              <a:t>Put Yourself on the Line</a:t>
            </a:r>
            <a:endParaRPr lang="en-US" altLang="en-US" sz="2800" dirty="0" smtClean="0">
              <a:ea typeface="ＭＳ Ｐゴシック" panose="020B0600070205080204" pitchFamily="34" charset="-128"/>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018559"/>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dirty="0" smtClean="0">
                <a:ea typeface="ＭＳ Ｐゴシック" panose="020B0600070205080204" pitchFamily="34" charset="-128"/>
              </a:rPr>
              <a:t>Module 3 Overview</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304800" y="1701234"/>
            <a:ext cx="8153400" cy="49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lvl="1"/>
            <a:r>
              <a:rPr lang="en-US" dirty="0" smtClean="0"/>
              <a:t>Building </a:t>
            </a:r>
            <a:r>
              <a:rPr lang="en-US" dirty="0"/>
              <a:t>a safe and welcoming learning </a:t>
            </a:r>
            <a:r>
              <a:rPr lang="en-US" dirty="0" smtClean="0"/>
              <a:t>environment</a:t>
            </a:r>
          </a:p>
          <a:p>
            <a:pPr lvl="1"/>
            <a:r>
              <a:rPr lang="en-US" dirty="0"/>
              <a:t>B</a:t>
            </a:r>
            <a:r>
              <a:rPr lang="en-US" dirty="0" smtClean="0"/>
              <a:t>uild-relationships </a:t>
            </a:r>
            <a:r>
              <a:rPr lang="en-US" dirty="0"/>
              <a:t>between the teacher and students and between the students themselves.</a:t>
            </a:r>
            <a:endParaRPr lang="en-US" sz="2400" dirty="0"/>
          </a:p>
          <a:p>
            <a:pPr lvl="1"/>
            <a:r>
              <a:rPr lang="en-US" dirty="0"/>
              <a:t>Class forming a collective identity – we are in this together.</a:t>
            </a:r>
            <a:endParaRPr lang="en-US" sz="2400" dirty="0"/>
          </a:p>
          <a:p>
            <a:pPr lvl="2"/>
            <a:r>
              <a:rPr lang="en-US" dirty="0"/>
              <a:t>Perhaps instead of competing between students in the class, each class could compete with other </a:t>
            </a:r>
            <a:r>
              <a:rPr lang="en-US" dirty="0" smtClean="0"/>
              <a:t>classes.</a:t>
            </a:r>
            <a:endParaRPr lang="en-US" sz="2000" dirty="0"/>
          </a:p>
          <a:p>
            <a:pPr lvl="1"/>
            <a:r>
              <a:rPr lang="en-US" dirty="0" smtClean="0"/>
              <a:t>Share </a:t>
            </a:r>
            <a:r>
              <a:rPr lang="en-US" dirty="0"/>
              <a:t>how you do this in your classes</a:t>
            </a:r>
            <a:endParaRPr lang="en-US" altLang="en-US" sz="5800" dirty="0" smtClean="0">
              <a:ea typeface="ＭＳ Ｐゴシック" panose="020B0600070205080204" pitchFamily="34" charset="-128"/>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037448"/>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dirty="0" smtClean="0">
                <a:ea typeface="ＭＳ Ｐゴシック" panose="020B0600070205080204" pitchFamily="34" charset="-128"/>
              </a:rPr>
              <a:t>Module 3 Overview</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304800" y="1701234"/>
            <a:ext cx="8153400" cy="484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457200" lvl="1" indent="0">
              <a:buNone/>
            </a:pPr>
            <a:r>
              <a:rPr lang="en-US" u="sng" dirty="0" smtClean="0"/>
              <a:t>Collaboration/ Group Work</a:t>
            </a:r>
          </a:p>
          <a:p>
            <a:pPr lvl="1"/>
            <a:r>
              <a:rPr lang="en-US" dirty="0"/>
              <a:t>Selecting appropriate task for </a:t>
            </a:r>
            <a:r>
              <a:rPr lang="en-US" dirty="0" smtClean="0"/>
              <a:t>group</a:t>
            </a:r>
          </a:p>
          <a:p>
            <a:pPr lvl="2"/>
            <a:r>
              <a:rPr lang="en-US" dirty="0" smtClean="0"/>
              <a:t>procedural </a:t>
            </a:r>
            <a:r>
              <a:rPr lang="en-US" dirty="0"/>
              <a:t>AND </a:t>
            </a:r>
            <a:r>
              <a:rPr lang="en-US" dirty="0" smtClean="0"/>
              <a:t>intellectual</a:t>
            </a:r>
            <a:endParaRPr lang="en-US" sz="2000" dirty="0"/>
          </a:p>
          <a:p>
            <a:pPr lvl="1"/>
            <a:r>
              <a:rPr lang="en-US" dirty="0"/>
              <a:t>Selecting groups – putting students in </a:t>
            </a:r>
            <a:r>
              <a:rPr lang="en-US" dirty="0" smtClean="0"/>
              <a:t>groups</a:t>
            </a:r>
          </a:p>
          <a:p>
            <a:pPr lvl="2"/>
            <a:r>
              <a:rPr lang="en-US" dirty="0" smtClean="0"/>
              <a:t>numbering </a:t>
            </a:r>
            <a:r>
              <a:rPr lang="en-US" dirty="0"/>
              <a:t>or </a:t>
            </a:r>
            <a:r>
              <a:rPr lang="en-US" dirty="0" smtClean="0"/>
              <a:t>intentional/ base groups</a:t>
            </a:r>
            <a:endParaRPr lang="en-US" sz="2000" dirty="0"/>
          </a:p>
          <a:p>
            <a:pPr lvl="1"/>
            <a:r>
              <a:rPr lang="en-US" dirty="0"/>
              <a:t>Fostering Student </a:t>
            </a:r>
            <a:r>
              <a:rPr lang="en-US" dirty="0" smtClean="0"/>
              <a:t>Participation</a:t>
            </a:r>
          </a:p>
          <a:p>
            <a:pPr lvl="2"/>
            <a:r>
              <a:rPr lang="en-US" dirty="0" smtClean="0"/>
              <a:t>divide </a:t>
            </a:r>
            <a:r>
              <a:rPr lang="en-US" dirty="0"/>
              <a:t>roles, ask for </a:t>
            </a:r>
            <a:r>
              <a:rPr lang="en-US" dirty="0" smtClean="0"/>
              <a:t>clarification</a:t>
            </a:r>
          </a:p>
          <a:p>
            <a:pPr lvl="1"/>
            <a:r>
              <a:rPr lang="en-US" dirty="0" smtClean="0"/>
              <a:t>Planning for Assessment and Accountability</a:t>
            </a:r>
          </a:p>
          <a:p>
            <a:pPr lvl="2"/>
            <a:r>
              <a:rPr lang="en-US" dirty="0" smtClean="0"/>
              <a:t>all participants accountable for information when sharing out</a:t>
            </a:r>
            <a:endParaRPr lang="en-US" sz="4000" dirty="0" smtClean="0"/>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480405"/>
      </p:ext>
    </p:extLst>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a:stretch/>
        </p:blipFill>
        <p:spPr>
          <a:xfrm>
            <a:off x="-12700" y="-6350"/>
            <a:ext cx="9169399" cy="6870700"/>
          </a:xfrm>
          <a:prstGeom prst="rect">
            <a:avLst/>
          </a:prstGeom>
          <a:noFill/>
          <a:ln>
            <a:noFill/>
          </a:ln>
        </p:spPr>
      </p:pic>
      <p:pic>
        <p:nvPicPr>
          <p:cNvPr id="283" name="Shape 283"/>
          <p:cNvPicPr preferRelativeResize="0"/>
          <p:nvPr/>
        </p:nvPicPr>
        <p:blipFill rotWithShape="1">
          <a:blip r:embed="rId4">
            <a:alphaModFix/>
          </a:blip>
          <a:srcRect/>
          <a:stretch/>
        </p:blipFill>
        <p:spPr>
          <a:xfrm>
            <a:off x="0" y="5486400"/>
            <a:ext cx="3429000" cy="1306511"/>
          </a:xfrm>
          <a:prstGeom prst="rect">
            <a:avLst/>
          </a:prstGeom>
          <a:noFill/>
          <a:ln>
            <a:noFill/>
          </a:ln>
        </p:spPr>
      </p:pic>
      <p:pic>
        <p:nvPicPr>
          <p:cNvPr id="284" name="Shape 284"/>
          <p:cNvPicPr preferRelativeResize="0"/>
          <p:nvPr/>
        </p:nvPicPr>
        <p:blipFill rotWithShape="1">
          <a:blip r:embed="rId5">
            <a:alphaModFix/>
          </a:blip>
          <a:srcRect/>
          <a:stretch/>
        </p:blipFill>
        <p:spPr>
          <a:xfrm>
            <a:off x="304800" y="5789612"/>
            <a:ext cx="2514599" cy="687387"/>
          </a:xfrm>
          <a:prstGeom prst="rect">
            <a:avLst/>
          </a:prstGeom>
          <a:noFill/>
          <a:ln>
            <a:noFill/>
          </a:ln>
        </p:spPr>
      </p:pic>
      <p:sp>
        <p:nvSpPr>
          <p:cNvPr id="4" name="TextBox 3"/>
          <p:cNvSpPr txBox="1"/>
          <p:nvPr/>
        </p:nvSpPr>
        <p:spPr>
          <a:xfrm>
            <a:off x="104269" y="1219200"/>
            <a:ext cx="7933582" cy="3477875"/>
          </a:xfrm>
          <a:prstGeom prst="rect">
            <a:avLst/>
          </a:prstGeom>
          <a:noFill/>
        </p:spPr>
        <p:txBody>
          <a:bodyPr wrap="none" rtlCol="0">
            <a:spAutoFit/>
          </a:bodyPr>
          <a:lstStyle/>
          <a:p>
            <a:r>
              <a:rPr lang="en-US" sz="4400" b="1" dirty="0" smtClean="0">
                <a:solidFill>
                  <a:schemeClr val="bg1"/>
                </a:solidFill>
                <a:cs typeface="Arial" panose="020B0604020202020204" pitchFamily="34" charset="0"/>
              </a:rPr>
              <a:t>Small Group work – Modeled</a:t>
            </a:r>
          </a:p>
          <a:p>
            <a:endParaRPr lang="en-US" sz="4400" b="1" dirty="0" smtClean="0">
              <a:solidFill>
                <a:schemeClr val="bg1"/>
              </a:solidFill>
              <a:cs typeface="Arial" panose="020B0604020202020204" pitchFamily="34" charset="0"/>
            </a:endParaRPr>
          </a:p>
          <a:p>
            <a:r>
              <a:rPr lang="en-US" sz="4400" b="1" dirty="0" smtClean="0">
                <a:solidFill>
                  <a:schemeClr val="bg1"/>
                </a:solidFill>
                <a:cs typeface="Arial" panose="020B0604020202020204" pitchFamily="34" charset="0"/>
              </a:rPr>
              <a:t>Number off: 1, 2, 3</a:t>
            </a:r>
          </a:p>
          <a:p>
            <a:endParaRPr lang="en-US" sz="4400" b="1" dirty="0" smtClean="0">
              <a:solidFill>
                <a:schemeClr val="bg1"/>
              </a:solidFill>
              <a:cs typeface="Arial" panose="020B0604020202020204" pitchFamily="34" charset="0"/>
            </a:endParaRPr>
          </a:p>
          <a:p>
            <a:r>
              <a:rPr lang="en-US" sz="4400" b="1" dirty="0" smtClean="0">
                <a:solidFill>
                  <a:schemeClr val="bg1"/>
                </a:solidFill>
                <a:cs typeface="Arial" panose="020B0604020202020204" pitchFamily="34" charset="0"/>
              </a:rPr>
              <a:t>Building…</a:t>
            </a:r>
            <a:endParaRPr lang="en-US" sz="4400" b="1" dirty="0">
              <a:solidFill>
                <a:schemeClr val="bg1"/>
              </a:solidFill>
              <a:cs typeface="Arial" panose="020B0604020202020204" pitchFamily="34" charset="0"/>
            </a:endParaRPr>
          </a:p>
        </p:txBody>
      </p:sp>
    </p:spTree>
    <p:extLst>
      <p:ext uri="{BB962C8B-B14F-4D97-AF65-F5344CB8AC3E}">
        <p14:creationId xmlns:p14="http://schemas.microsoft.com/office/powerpoint/2010/main" val="2388532114"/>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dirty="0" smtClean="0">
                <a:ea typeface="ＭＳ Ｐゴシック" panose="020B0600070205080204" pitchFamily="34" charset="-128"/>
              </a:rPr>
              <a:t>Module 3 Overview</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304800" y="1701234"/>
            <a:ext cx="8153400" cy="383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lvl="1"/>
            <a:r>
              <a:rPr lang="en-US" sz="4000" dirty="0" smtClean="0"/>
              <a:t>Debrief Paper Chain Activity</a:t>
            </a:r>
          </a:p>
          <a:p>
            <a:pPr marL="457200" lvl="1" indent="0">
              <a:buNone/>
            </a:pPr>
            <a:endParaRPr lang="en-US" u="sng" dirty="0"/>
          </a:p>
          <a:p>
            <a:pPr marL="457200" lvl="1" indent="0">
              <a:buNone/>
            </a:pPr>
            <a:endParaRPr lang="en-US" u="sng" dirty="0" smtClean="0"/>
          </a:p>
          <a:p>
            <a:pPr lvl="1"/>
            <a:r>
              <a:rPr lang="en-US" sz="4000" dirty="0" smtClean="0"/>
              <a:t>What strategies do you use to help groups succeed?</a:t>
            </a:r>
            <a:endParaRPr lang="en-US" sz="4000" dirty="0"/>
          </a:p>
          <a:p>
            <a:pPr marL="457200" lvl="1" indent="0">
              <a:buNone/>
            </a:pPr>
            <a:endParaRPr lang="en-US" sz="4000" dirty="0" smtClean="0"/>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89787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5">
                                            <p:txEl>
                                              <p:pRg st="3" end="3"/>
                                            </p:txEl>
                                          </p:spTgt>
                                        </p:tgtEl>
                                        <p:attrNameLst>
                                          <p:attrName>style.visibility</p:attrName>
                                        </p:attrNameLst>
                                      </p:cBhvr>
                                      <p:to>
                                        <p:strVal val="visible"/>
                                      </p:to>
                                    </p:set>
                                    <p:animEffect transition="in" filter="fade">
                                      <p:cBhvr>
                                        <p:cTn id="7" dur="1000"/>
                                        <p:tgtEl>
                                          <p:spTgt spid="5125">
                                            <p:txEl>
                                              <p:pRg st="3" end="3"/>
                                            </p:txEl>
                                          </p:spTgt>
                                        </p:tgtEl>
                                      </p:cBhvr>
                                    </p:animEffect>
                                    <p:anim calcmode="lin" valueType="num">
                                      <p:cBhvr>
                                        <p:cTn id="8" dur="1000" fill="hold"/>
                                        <p:tgtEl>
                                          <p:spTgt spid="512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12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dirty="0" smtClean="0">
                <a:ea typeface="ＭＳ Ｐゴシック" panose="020B0600070205080204" pitchFamily="34" charset="-128"/>
              </a:rPr>
              <a:t>Module 4 Overview</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304800" y="1995488"/>
            <a:ext cx="81534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nSpc>
                <a:spcPct val="150000"/>
              </a:lnSpc>
              <a:spcBef>
                <a:spcPct val="0"/>
              </a:spcBef>
              <a:buNone/>
            </a:pPr>
            <a:r>
              <a:rPr lang="en-US" altLang="en-US" sz="4400" dirty="0" smtClean="0">
                <a:ea typeface="ＭＳ Ｐゴシック" panose="020B0600070205080204" pitchFamily="34" charset="-128"/>
              </a:rPr>
              <a:t>Self-Confidence</a:t>
            </a:r>
          </a:p>
          <a:p>
            <a:pPr>
              <a:spcBef>
                <a:spcPct val="0"/>
              </a:spcBef>
              <a:buNone/>
            </a:pPr>
            <a:r>
              <a:rPr lang="en-US" altLang="en-US" sz="4400" dirty="0" smtClean="0">
                <a:solidFill>
                  <a:srgbClr val="FF0000"/>
                </a:solidFill>
                <a:ea typeface="ＭＳ Ｐゴシック" panose="020B0600070205080204" pitchFamily="34" charset="-128"/>
              </a:rPr>
              <a:t>SG3: Empower girls to embrace struggle, overcome challenges, and increase self-confidence in STEM.</a:t>
            </a:r>
          </a:p>
          <a:p>
            <a:pPr marL="571500" indent="-571500">
              <a:spcBef>
                <a:spcPct val="0"/>
              </a:spcBef>
              <a:buFontTx/>
              <a:buChar char="-"/>
            </a:pPr>
            <a:r>
              <a:rPr lang="en-US" altLang="en-US" sz="2800" dirty="0" smtClean="0">
                <a:ea typeface="ＭＳ Ｐゴシック" panose="020B0600070205080204" pitchFamily="34" charset="-128"/>
              </a:rPr>
              <a:t>Growth Mindset</a:t>
            </a:r>
          </a:p>
          <a:p>
            <a:pPr marL="571500" indent="-571500">
              <a:spcBef>
                <a:spcPct val="0"/>
              </a:spcBef>
              <a:buFontTx/>
              <a:buChar char="-"/>
            </a:pPr>
            <a:r>
              <a:rPr lang="en-US" altLang="en-US" sz="2800" dirty="0" smtClean="0">
                <a:ea typeface="ＭＳ Ｐゴシック" panose="020B0600070205080204" pitchFamily="34" charset="-128"/>
              </a:rPr>
              <a:t>Carol </a:t>
            </a:r>
            <a:r>
              <a:rPr lang="en-US" altLang="en-US" sz="2800" dirty="0" err="1" smtClean="0">
                <a:ea typeface="ＭＳ Ｐゴシック" panose="020B0600070205080204" pitchFamily="34" charset="-128"/>
              </a:rPr>
              <a:t>Dweck</a:t>
            </a:r>
            <a:endParaRPr lang="en-US" altLang="en-US" sz="2800" dirty="0" smtClean="0">
              <a:ea typeface="ＭＳ Ｐゴシック" panose="020B0600070205080204" pitchFamily="34" charset="-128"/>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731685"/>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b="1" dirty="0" smtClean="0">
                <a:ea typeface="ＭＳ Ｐゴシック" panose="020B0600070205080204" pitchFamily="34" charset="-128"/>
              </a:rPr>
              <a:t>TTT Workshop Overview</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609600" y="1710759"/>
            <a:ext cx="8763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nSpc>
                <a:spcPct val="150000"/>
              </a:lnSpc>
              <a:spcBef>
                <a:spcPct val="0"/>
              </a:spcBef>
              <a:buNone/>
            </a:pPr>
            <a:r>
              <a:rPr lang="en-US" altLang="en-US" sz="2000" b="1" u="sng" dirty="0" smtClean="0">
                <a:ea typeface="ＭＳ Ｐゴシック" panose="020B0600070205080204" pitchFamily="34" charset="-128"/>
              </a:rPr>
              <a:t>Introductions:</a:t>
            </a:r>
          </a:p>
          <a:p>
            <a:pPr marL="342900" indent="-342900">
              <a:lnSpc>
                <a:spcPct val="150000"/>
              </a:lnSpc>
              <a:spcBef>
                <a:spcPct val="0"/>
              </a:spcBef>
            </a:pPr>
            <a:r>
              <a:rPr lang="en-US" altLang="en-US" sz="2000" dirty="0" smtClean="0">
                <a:ea typeface="ＭＳ Ｐゴシック" panose="020B0600070205080204" pitchFamily="34" charset="-128"/>
              </a:rPr>
              <a:t>Your facilitators: Barb, Alex, Leah</a:t>
            </a:r>
          </a:p>
          <a:p>
            <a:pPr>
              <a:lnSpc>
                <a:spcPct val="150000"/>
              </a:lnSpc>
              <a:spcBef>
                <a:spcPct val="0"/>
              </a:spcBef>
              <a:buNone/>
            </a:pPr>
            <a:r>
              <a:rPr lang="en-US" altLang="en-US" sz="2000" b="1" u="sng" dirty="0" smtClean="0">
                <a:ea typeface="ＭＳ Ｐゴシック" panose="020B0600070205080204" pitchFamily="34" charset="-128"/>
              </a:rPr>
              <a:t>What this Train-the-Trainer Workshop entails:</a:t>
            </a:r>
          </a:p>
          <a:p>
            <a:pPr marL="342900" indent="-342900">
              <a:lnSpc>
                <a:spcPct val="150000"/>
              </a:lnSpc>
              <a:spcBef>
                <a:spcPct val="0"/>
              </a:spcBef>
            </a:pPr>
            <a:r>
              <a:rPr lang="en-US" altLang="en-US" sz="2000" dirty="0" smtClean="0">
                <a:ea typeface="ＭＳ Ｐゴシック" panose="020B0600070205080204" pitchFamily="34" charset="-128"/>
              </a:rPr>
              <a:t>Introduction to SG Strategies, Themes, and “Training” modules</a:t>
            </a:r>
          </a:p>
          <a:p>
            <a:pPr marL="342900" indent="-342900">
              <a:lnSpc>
                <a:spcPct val="150000"/>
              </a:lnSpc>
              <a:spcBef>
                <a:spcPct val="0"/>
              </a:spcBef>
            </a:pPr>
            <a:r>
              <a:rPr lang="en-US" altLang="en-US" sz="2000" dirty="0" smtClean="0">
                <a:ea typeface="ＭＳ Ｐゴシック" panose="020B0600070205080204" pitchFamily="34" charset="-128"/>
              </a:rPr>
              <a:t>Daily Guest speakers at lunch time</a:t>
            </a:r>
          </a:p>
          <a:p>
            <a:pPr marL="342900" indent="-342900">
              <a:lnSpc>
                <a:spcPct val="150000"/>
              </a:lnSpc>
              <a:spcBef>
                <a:spcPct val="0"/>
              </a:spcBef>
            </a:pPr>
            <a:r>
              <a:rPr lang="en-US" altLang="en-US" sz="2000" dirty="0" smtClean="0">
                <a:ea typeface="ＭＳ Ｐゴシック" panose="020B0600070205080204" pitchFamily="34" charset="-128"/>
              </a:rPr>
              <a:t>Time to design and build your training for your context</a:t>
            </a:r>
          </a:p>
          <a:p>
            <a:pPr marL="342900" indent="-342900">
              <a:lnSpc>
                <a:spcPct val="150000"/>
              </a:lnSpc>
              <a:spcBef>
                <a:spcPct val="0"/>
              </a:spcBef>
            </a:pPr>
            <a:r>
              <a:rPr lang="en-US" altLang="en-US" sz="2000" dirty="0" smtClean="0">
                <a:ea typeface="ＭＳ Ｐゴシック" panose="020B0600070205080204" pitchFamily="34" charset="-128"/>
              </a:rPr>
              <a:t>Preparation for AY2019-2020</a:t>
            </a:r>
          </a:p>
          <a:p>
            <a:pPr marL="342900" indent="-342900">
              <a:lnSpc>
                <a:spcPct val="150000"/>
              </a:lnSpc>
              <a:spcBef>
                <a:spcPct val="0"/>
              </a:spcBef>
            </a:pPr>
            <a:endParaRPr lang="en-US" altLang="en-US" sz="2000" dirty="0">
              <a:ea typeface="ＭＳ Ｐゴシック" panose="020B0600070205080204" pitchFamily="34" charset="-128"/>
            </a:endParaRPr>
          </a:p>
          <a:p>
            <a:pPr>
              <a:lnSpc>
                <a:spcPct val="150000"/>
              </a:lnSpc>
              <a:spcBef>
                <a:spcPct val="0"/>
              </a:spcBef>
              <a:buNone/>
            </a:pPr>
            <a:r>
              <a:rPr lang="en-US" altLang="en-US" sz="2000" b="1" u="sng" dirty="0" smtClean="0">
                <a:ea typeface="ＭＳ Ｐゴシック" panose="020B0600070205080204" pitchFamily="34" charset="-128"/>
              </a:rPr>
              <a:t>Nuts and Bolts:</a:t>
            </a:r>
          </a:p>
          <a:p>
            <a:pPr marL="342900" indent="-342900">
              <a:lnSpc>
                <a:spcPct val="150000"/>
              </a:lnSpc>
              <a:spcBef>
                <a:spcPct val="0"/>
              </a:spcBef>
            </a:pPr>
            <a:r>
              <a:rPr lang="en-US" altLang="en-US" sz="2000" dirty="0" smtClean="0">
                <a:ea typeface="ＭＳ Ｐゴシック" panose="020B0600070205080204" pitchFamily="34" charset="-128"/>
              </a:rPr>
              <a:t>Food, workshop time, parking, bathrooms etc…</a:t>
            </a: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1950" y="424815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48875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5">
                                            <p:txEl>
                                              <p:pRg st="1" end="1"/>
                                            </p:txEl>
                                          </p:spTgt>
                                        </p:tgtEl>
                                        <p:attrNameLst>
                                          <p:attrName>style.visibility</p:attrName>
                                        </p:attrNameLst>
                                      </p:cBhvr>
                                      <p:to>
                                        <p:strVal val="visible"/>
                                      </p:to>
                                    </p:set>
                                    <p:animEffect transition="in" filter="fade">
                                      <p:cBhvr>
                                        <p:cTn id="7" dur="1000"/>
                                        <p:tgtEl>
                                          <p:spTgt spid="5125">
                                            <p:txEl>
                                              <p:pRg st="1" end="1"/>
                                            </p:txEl>
                                          </p:spTgt>
                                        </p:tgtEl>
                                      </p:cBhvr>
                                    </p:animEffect>
                                    <p:anim calcmode="lin" valueType="num">
                                      <p:cBhvr>
                                        <p:cTn id="8" dur="1000" fill="hold"/>
                                        <p:tgtEl>
                                          <p:spTgt spid="512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1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dirty="0" smtClean="0">
                <a:ea typeface="ＭＳ Ｐゴシック" panose="020B0600070205080204" pitchFamily="34" charset="-128"/>
              </a:rPr>
              <a:t>Module 4 Overview</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2286000" y="2971800"/>
            <a:ext cx="4267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nSpc>
                <a:spcPct val="150000"/>
              </a:lnSpc>
              <a:spcBef>
                <a:spcPct val="0"/>
              </a:spcBef>
              <a:buNone/>
            </a:pPr>
            <a:r>
              <a:rPr lang="en-US" altLang="en-US" sz="2800" dirty="0" smtClean="0">
                <a:ea typeface="ＭＳ Ｐゴシック" panose="020B0600070205080204" pitchFamily="34" charset="-128"/>
                <a:hlinkClick r:id="rId5"/>
              </a:rPr>
              <a:t>Growth Mindset YouTube</a:t>
            </a:r>
            <a:endParaRPr lang="en-US" altLang="en-US" sz="2800" dirty="0" smtClean="0">
              <a:ea typeface="ＭＳ Ｐゴシック" panose="020B0600070205080204" pitchFamily="34" charset="-128"/>
            </a:endParaRPr>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963273"/>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4375" y="533400"/>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600" b="1" dirty="0" smtClean="0">
                <a:solidFill>
                  <a:schemeClr val="tx2"/>
                </a:solidFill>
                <a:latin typeface="Lucida Sans" panose="020B0602030504020204" pitchFamily="34" charset="0"/>
                <a:ea typeface="ＭＳ Ｐゴシック" panose="020B0600070205080204" pitchFamily="34" charset="-128"/>
              </a:rPr>
              <a:t>Module 4 Overview</a:t>
            </a:r>
            <a:endParaRPr lang="en-US" altLang="en-US" sz="2600" b="1" dirty="0">
              <a:solidFill>
                <a:schemeClr val="tx2"/>
              </a:solidFill>
              <a:latin typeface="Lucida Sans" panose="020B0602030504020204" pitchFamily="34" charset="0"/>
              <a:ea typeface="ＭＳ Ｐゴシック" panose="020B0600070205080204" pitchFamily="34" charset="-128"/>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41148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lh5.googleusercontent.com/EegKR3DJ9ZyDLE_TytqKxOWTgy8ys-NUZljcg4F-yp_uyzcxr5NoL2oNXhUI80MWjTvP9CNiKIpSKBGwC202APWwgph7g1vH0nPpKyuXxztFEWmVa1axKo7gvGo2ZYs9DYcVWPg"/>
          <p:cNvPicPr/>
          <p:nvPr/>
        </p:nvPicPr>
        <p:blipFill>
          <a:blip r:embed="rId6">
            <a:extLst>
              <a:ext uri="{28A0092B-C50C-407E-A947-70E740481C1C}">
                <a14:useLocalDpi xmlns:a14="http://schemas.microsoft.com/office/drawing/2010/main" val="0"/>
              </a:ext>
            </a:extLst>
          </a:blip>
          <a:srcRect/>
          <a:stretch>
            <a:fillRect/>
          </a:stretch>
        </p:blipFill>
        <p:spPr bwMode="auto">
          <a:xfrm>
            <a:off x="1638300" y="1646238"/>
            <a:ext cx="5410200" cy="4567526"/>
          </a:xfrm>
          <a:prstGeom prst="rect">
            <a:avLst/>
          </a:prstGeom>
          <a:noFill/>
          <a:ln>
            <a:noFill/>
          </a:ln>
        </p:spPr>
      </p:pic>
      <p:sp>
        <p:nvSpPr>
          <p:cNvPr id="8" name="TextBox 7"/>
          <p:cNvSpPr txBox="1"/>
          <p:nvPr/>
        </p:nvSpPr>
        <p:spPr>
          <a:xfrm>
            <a:off x="521346" y="6199909"/>
            <a:ext cx="609462" cy="430887"/>
          </a:xfrm>
          <a:prstGeom prst="rect">
            <a:avLst/>
          </a:prstGeom>
          <a:noFill/>
        </p:spPr>
        <p:txBody>
          <a:bodyPr wrap="none" rtlCol="0">
            <a:spAutoFit/>
          </a:bodyPr>
          <a:lstStyle/>
          <a:p>
            <a:r>
              <a:rPr lang="en-US" sz="1100" dirty="0" err="1" smtClean="0"/>
              <a:t>Dweck</a:t>
            </a:r>
            <a:endParaRPr lang="en-US" sz="1100" dirty="0"/>
          </a:p>
          <a:p>
            <a:endParaRPr lang="en-US" sz="1100" dirty="0"/>
          </a:p>
        </p:txBody>
      </p:sp>
    </p:spTree>
    <p:extLst>
      <p:ext uri="{BB962C8B-B14F-4D97-AF65-F5344CB8AC3E}">
        <p14:creationId xmlns:p14="http://schemas.microsoft.com/office/powerpoint/2010/main" val="4250217663"/>
      </p:ext>
    </p:extLst>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600" b="1" i="0" u="none" strike="noStrike" kern="1200" cap="none" spc="0" normalizeH="0" baseline="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Module 4 Overview</a:t>
            </a:r>
            <a:endParaRPr kumimoji="0" lang="en-US" altLang="en-US" sz="2600" b="1"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533400" y="1600200"/>
            <a:ext cx="8001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400" b="0" i="0"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34" charset="-128"/>
                <a:cs typeface="+mn-cs"/>
              </a:rPr>
              <a:t>Dweck</a:t>
            </a: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recommends:</a:t>
            </a:r>
          </a:p>
          <a:p>
            <a:pPr marL="742950" marR="0" lvl="1" indent="-285750" algn="l" defTabSz="914400" rtl="0" eaLnBrk="0" fontAlgn="base" latinLnBrk="0" hangingPunct="0">
              <a:lnSpc>
                <a:spcPct val="150000"/>
              </a:lnSpc>
              <a:spcBef>
                <a:spcPct val="0"/>
              </a:spcBef>
              <a:spcAft>
                <a:spcPct val="0"/>
              </a:spcAft>
              <a:buClrTx/>
              <a:buSzTx/>
              <a:buFontTx/>
              <a:buBlip>
                <a:blip r:embed="rId5"/>
              </a:buBlip>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Osaka" pitchFamily="1" charset="-128"/>
                <a:cs typeface="+mn-cs"/>
              </a:rPr>
              <a:t>Teach </a:t>
            </a: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Osaka" pitchFamily="1" charset="-128"/>
                <a:cs typeface="+mn-cs"/>
              </a:rPr>
              <a:t>students that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Osaka" pitchFamily="1" charset="-128"/>
                <a:cs typeface="+mn-cs"/>
              </a:rPr>
              <a:t>intellectual skills can be acquired</a:t>
            </a:r>
            <a:r>
              <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742950" marR="0" lvl="1" indent="-285750" algn="l" defTabSz="914400" rtl="0" eaLnBrk="0" fontAlgn="base" latinLnBrk="0" hangingPunct="0">
              <a:lnSpc>
                <a:spcPct val="150000"/>
              </a:lnSpc>
              <a:spcBef>
                <a:spcPct val="0"/>
              </a:spcBef>
              <a:spcAft>
                <a:spcPct val="0"/>
              </a:spcAft>
              <a:buClrTx/>
              <a:buSzTx/>
              <a:buFontTx/>
              <a:buBlip>
                <a:blip r:embed="rId5"/>
              </a:buBlip>
              <a:tabLst/>
              <a:defRPr/>
            </a:pP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Osaka" pitchFamily="1" charset="-128"/>
                <a:cs typeface="+mn-cs"/>
              </a:rPr>
              <a:t>Praise students for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Osaka" pitchFamily="1" charset="-128"/>
                <a:cs typeface="+mn-cs"/>
              </a:rPr>
              <a:t>effort</a:t>
            </a: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Osaka" pitchFamily="1" charset="-128"/>
                <a:cs typeface="+mn-cs"/>
              </a:rPr>
              <a:t>.</a:t>
            </a:r>
          </a:p>
          <a:p>
            <a:pPr marL="742950" marR="0" lvl="1" indent="-285750" algn="l" defTabSz="914400" rtl="0" eaLnBrk="0" fontAlgn="base" latinLnBrk="0" hangingPunct="0">
              <a:lnSpc>
                <a:spcPct val="150000"/>
              </a:lnSpc>
              <a:spcBef>
                <a:spcPct val="0"/>
              </a:spcBef>
              <a:spcAft>
                <a:spcPct val="0"/>
              </a:spcAft>
              <a:buClrTx/>
              <a:buSzTx/>
              <a:buFontTx/>
              <a:buBlip>
                <a:blip r:embed="rId5"/>
              </a:buBlip>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Osaka" pitchFamily="1" charset="-128"/>
                <a:cs typeface="+mn-cs"/>
              </a:rPr>
              <a:t>Highlight the struggle</a:t>
            </a: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Osaka" pitchFamily="1" charset="-128"/>
                <a:cs typeface="+mn-cs"/>
              </a:rPr>
              <a:t>.</a:t>
            </a:r>
          </a:p>
          <a:p>
            <a:pPr marL="742950" marR="0" lvl="1" indent="-285750" algn="l" defTabSz="914400" rtl="0" eaLnBrk="0" fontAlgn="base" latinLnBrk="0" hangingPunct="0">
              <a:lnSpc>
                <a:spcPct val="150000"/>
              </a:lnSpc>
              <a:spcBef>
                <a:spcPct val="0"/>
              </a:spcBef>
              <a:spcAft>
                <a:spcPct val="0"/>
              </a:spcAft>
              <a:buClrTx/>
              <a:buSzTx/>
              <a:buFontTx/>
              <a:buBlip>
                <a:blip r:embed="rId5"/>
              </a:buBlip>
              <a:tabLst/>
              <a:defRPr/>
            </a:pP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Osaka" pitchFamily="1" charset="-128"/>
                <a:cs typeface="+mn-cs"/>
              </a:rPr>
              <a:t>Send the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Osaka" pitchFamily="1" charset="-128"/>
                <a:cs typeface="+mn-cs"/>
              </a:rPr>
              <a:t>message that </a:t>
            </a:r>
            <a:r>
              <a:rPr kumimoji="0" 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Osaka" pitchFamily="1" charset="-128"/>
                <a:cs typeface="+mn-cs"/>
              </a:rPr>
              <a:t>we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Osaka" pitchFamily="1" charset="-128"/>
                <a:cs typeface="+mn-cs"/>
              </a:rPr>
              <a:t>value growth and learning.</a:t>
            </a:r>
          </a:p>
          <a:p>
            <a:pPr marL="457200" marR="0" lvl="1" indent="0" algn="l" defTabSz="914400" rtl="0" eaLnBrk="0" fontAlgn="base" latinLnBrk="0" hangingPunct="0">
              <a:lnSpc>
                <a:spcPct val="15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41148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56282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fade">
                                      <p:cBhvr>
                                        <p:cTn id="7" dur="1000"/>
                                        <p:tgtEl>
                                          <p:spTgt spid="5125">
                                            <p:txEl>
                                              <p:pRg st="0" end="0"/>
                                            </p:txEl>
                                          </p:spTgt>
                                        </p:tgtEl>
                                      </p:cBhvr>
                                    </p:animEffect>
                                    <p:anim calcmode="lin" valueType="num">
                                      <p:cBhvr>
                                        <p:cTn id="8" dur="1000" fill="hold"/>
                                        <p:tgtEl>
                                          <p:spTgt spid="51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5">
                                            <p:txEl>
                                              <p:pRg st="1" end="1"/>
                                            </p:txEl>
                                          </p:spTgt>
                                        </p:tgtEl>
                                        <p:attrNameLst>
                                          <p:attrName>style.visibility</p:attrName>
                                        </p:attrNameLst>
                                      </p:cBhvr>
                                      <p:to>
                                        <p:strVal val="visible"/>
                                      </p:to>
                                    </p:set>
                                    <p:animEffect transition="in" filter="fade">
                                      <p:cBhvr>
                                        <p:cTn id="12" dur="1000"/>
                                        <p:tgtEl>
                                          <p:spTgt spid="5125">
                                            <p:txEl>
                                              <p:pRg st="1" end="1"/>
                                            </p:txEl>
                                          </p:spTgt>
                                        </p:tgtEl>
                                      </p:cBhvr>
                                    </p:animEffect>
                                    <p:anim calcmode="lin" valueType="num">
                                      <p:cBhvr>
                                        <p:cTn id="13" dur="1000" fill="hold"/>
                                        <p:tgtEl>
                                          <p:spTgt spid="512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5">
                                            <p:txEl>
                                              <p:pRg st="2" end="2"/>
                                            </p:txEl>
                                          </p:spTgt>
                                        </p:tgtEl>
                                        <p:attrNameLst>
                                          <p:attrName>style.visibility</p:attrName>
                                        </p:attrNameLst>
                                      </p:cBhvr>
                                      <p:to>
                                        <p:strVal val="visible"/>
                                      </p:to>
                                    </p:set>
                                    <p:animEffect transition="in" filter="fade">
                                      <p:cBhvr>
                                        <p:cTn id="17" dur="1000"/>
                                        <p:tgtEl>
                                          <p:spTgt spid="5125">
                                            <p:txEl>
                                              <p:pRg st="2" end="2"/>
                                            </p:txEl>
                                          </p:spTgt>
                                        </p:tgtEl>
                                      </p:cBhvr>
                                    </p:animEffect>
                                    <p:anim calcmode="lin" valueType="num">
                                      <p:cBhvr>
                                        <p:cTn id="18" dur="1000" fill="hold"/>
                                        <p:tgtEl>
                                          <p:spTgt spid="512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2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5">
                                            <p:txEl>
                                              <p:pRg st="3" end="3"/>
                                            </p:txEl>
                                          </p:spTgt>
                                        </p:tgtEl>
                                        <p:attrNameLst>
                                          <p:attrName>style.visibility</p:attrName>
                                        </p:attrNameLst>
                                      </p:cBhvr>
                                      <p:to>
                                        <p:strVal val="visible"/>
                                      </p:to>
                                    </p:set>
                                    <p:animEffect transition="in" filter="fade">
                                      <p:cBhvr>
                                        <p:cTn id="22" dur="1000"/>
                                        <p:tgtEl>
                                          <p:spTgt spid="5125">
                                            <p:txEl>
                                              <p:pRg st="3" end="3"/>
                                            </p:txEl>
                                          </p:spTgt>
                                        </p:tgtEl>
                                      </p:cBhvr>
                                    </p:animEffect>
                                    <p:anim calcmode="lin" valueType="num">
                                      <p:cBhvr>
                                        <p:cTn id="23" dur="1000" fill="hold"/>
                                        <p:tgtEl>
                                          <p:spTgt spid="512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12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125">
                                            <p:txEl>
                                              <p:pRg st="4" end="4"/>
                                            </p:txEl>
                                          </p:spTgt>
                                        </p:tgtEl>
                                        <p:attrNameLst>
                                          <p:attrName>style.visibility</p:attrName>
                                        </p:attrNameLst>
                                      </p:cBhvr>
                                      <p:to>
                                        <p:strVal val="visible"/>
                                      </p:to>
                                    </p:set>
                                    <p:animEffect transition="in" filter="fade">
                                      <p:cBhvr>
                                        <p:cTn id="27" dur="1000"/>
                                        <p:tgtEl>
                                          <p:spTgt spid="5125">
                                            <p:txEl>
                                              <p:pRg st="4" end="4"/>
                                            </p:txEl>
                                          </p:spTgt>
                                        </p:tgtEl>
                                      </p:cBhvr>
                                    </p:animEffect>
                                    <p:anim calcmode="lin" valueType="num">
                                      <p:cBhvr>
                                        <p:cTn id="28" dur="1000" fill="hold"/>
                                        <p:tgtEl>
                                          <p:spTgt spid="512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12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4375" y="712628"/>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600" b="1" dirty="0" smtClean="0">
                <a:solidFill>
                  <a:schemeClr val="tx2"/>
                </a:solidFill>
                <a:latin typeface="Lucida Sans" panose="020B0602030504020204" pitchFamily="34" charset="0"/>
                <a:ea typeface="ＭＳ Ｐゴシック" panose="020B0600070205080204" pitchFamily="34" charset="-128"/>
              </a:rPr>
              <a:t>Module 3 &amp; 4 Combined</a:t>
            </a:r>
            <a:endParaRPr lang="en-US" altLang="en-US" sz="2600" b="1" dirty="0">
              <a:solidFill>
                <a:schemeClr val="tx2"/>
              </a:solidFill>
              <a:latin typeface="Lucida Sans" panose="020B0602030504020204" pitchFamily="34" charset="0"/>
              <a:ea typeface="ＭＳ Ｐゴシック" panose="020B0600070205080204" pitchFamily="34" charset="-128"/>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41148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0164" y="1917699"/>
            <a:ext cx="4225636" cy="4616648"/>
          </a:xfrm>
          <a:prstGeom prst="rect">
            <a:avLst/>
          </a:prstGeom>
        </p:spPr>
        <p:txBody>
          <a:bodyPr wrap="square">
            <a:spAutoFit/>
          </a:bodyPr>
          <a:lstStyle/>
          <a:p>
            <a:pPr>
              <a:lnSpc>
                <a:spcPct val="150000"/>
              </a:lnSpc>
              <a:buBlip>
                <a:blip r:embed="rId6"/>
              </a:buBlip>
            </a:pPr>
            <a:r>
              <a:rPr lang="en-US" altLang="en-US" sz="2800" dirty="0" smtClean="0"/>
              <a:t>Designing </a:t>
            </a:r>
            <a:r>
              <a:rPr lang="en-US" altLang="en-US" sz="2800" dirty="0" err="1" smtClean="0"/>
              <a:t>Groupwork</a:t>
            </a:r>
            <a:r>
              <a:rPr lang="en-US" altLang="en-US" sz="2800" dirty="0" smtClean="0"/>
              <a:t> for respectful conversation and equitable learning</a:t>
            </a:r>
          </a:p>
          <a:p>
            <a:pPr>
              <a:lnSpc>
                <a:spcPct val="150000"/>
              </a:lnSpc>
              <a:buBlip>
                <a:blip r:embed="rId6"/>
              </a:buBlip>
            </a:pPr>
            <a:endParaRPr lang="en-US" altLang="en-US" sz="2800" dirty="0"/>
          </a:p>
          <a:p>
            <a:pPr>
              <a:lnSpc>
                <a:spcPct val="150000"/>
              </a:lnSpc>
              <a:buBlip>
                <a:blip r:embed="rId6"/>
              </a:buBlip>
            </a:pPr>
            <a:r>
              <a:rPr lang="en-US" altLang="en-US" sz="2800" dirty="0" smtClean="0"/>
              <a:t>Elizabeth Cohen &amp; Rachel </a:t>
            </a:r>
            <a:r>
              <a:rPr lang="en-US" altLang="en-US" sz="2800" dirty="0" err="1" smtClean="0"/>
              <a:t>Lotan’s</a:t>
            </a:r>
            <a:r>
              <a:rPr lang="en-US" altLang="en-US" sz="2800" dirty="0" smtClean="0"/>
              <a:t> book</a:t>
            </a:r>
          </a:p>
        </p:txBody>
      </p:sp>
      <p:pic>
        <p:nvPicPr>
          <p:cNvPr id="1028" name="Picture 4" descr="http://ecx.images-amazon.com/images/I/51FuP5fFhSL._SY344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7287" y="2578197"/>
            <a:ext cx="2257425"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297795"/>
      </p:ext>
    </p:extLst>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2057400" y="695007"/>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600" b="1" i="0" u="none" strike="noStrike" kern="1200" cap="none" spc="0" normalizeH="0" baseline="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Module 4: Growth Mindset Resources</a:t>
            </a:r>
            <a:endParaRPr kumimoji="0" lang="en-US" altLang="en-US" sz="2600" b="1"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495300" y="1600200"/>
            <a:ext cx="8153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sz="2400" b="1" i="0" u="sng" strike="noStrike" kern="1200" cap="none" spc="0" normalizeH="0" baseline="0" noProof="0" dirty="0" smtClean="0">
                <a:ln>
                  <a:noFill/>
                </a:ln>
                <a:solidFill>
                  <a:srgbClr val="000000"/>
                </a:solidFill>
                <a:effectLst/>
                <a:uLnTx/>
                <a:uFillTx/>
                <a:latin typeface="Arial" panose="020B0604020202020204" pitchFamily="34" charset="0"/>
                <a:ea typeface="Osaka" pitchFamily="1" charset="-128"/>
                <a:cs typeface="+mn-cs"/>
              </a:rPr>
              <a:t>Four Resources on </a:t>
            </a:r>
            <a:r>
              <a:rPr kumimoji="0" lang="en-US" sz="2400" b="1" i="0" u="sng" strike="noStrike" kern="1200" cap="none" spc="0" normalizeH="0" baseline="0" noProof="0" dirty="0" err="1" smtClean="0">
                <a:ln>
                  <a:noFill/>
                </a:ln>
                <a:solidFill>
                  <a:srgbClr val="000000"/>
                </a:solidFill>
                <a:effectLst/>
                <a:uLnTx/>
                <a:uFillTx/>
                <a:latin typeface="Arial" panose="020B0604020202020204" pitchFamily="34" charset="0"/>
                <a:ea typeface="Osaka" pitchFamily="1" charset="-128"/>
                <a:cs typeface="+mn-cs"/>
              </a:rPr>
              <a:t>Weebly</a:t>
            </a:r>
            <a:endParaRPr kumimoji="0" lang="en-US" sz="2400" b="1" i="0" u="sng" strike="noStrike" kern="1200" cap="none" spc="0" normalizeH="0" baseline="0" noProof="0" dirty="0" smtClean="0">
              <a:ln>
                <a:noFill/>
              </a:ln>
              <a:solidFill>
                <a:srgbClr val="000000"/>
              </a:solidFill>
              <a:effectLst/>
              <a:uLnTx/>
              <a:uFillTx/>
              <a:latin typeface="Arial" panose="020B0604020202020204" pitchFamily="34" charset="0"/>
              <a:ea typeface="Osaka" pitchFamily="1" charset="-128"/>
              <a:cs typeface="+mn-cs"/>
            </a:endParaRP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Carol </a:t>
            </a:r>
            <a:r>
              <a:rPr kumimoji="0" lang="en-US" sz="2400" b="0" i="0"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34" charset="-128"/>
                <a:cs typeface="+mn-cs"/>
              </a:rPr>
              <a:t>Dweck</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TED Talk and Blog on Growth Mindset</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Ellen Langer:  Mindfulness</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Catherine </a:t>
            </a:r>
            <a:r>
              <a:rPr kumimoji="0" lang="en-US" sz="2400" b="0" i="0"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34" charset="-128"/>
                <a:cs typeface="+mn-cs"/>
              </a:rPr>
              <a:t>Amelink</a:t>
            </a: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Female Interest in Mathematics</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sz="2400" b="0" i="0"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34" charset="-128"/>
                <a:cs typeface="+mn-cs"/>
              </a:rPr>
              <a:t>Ceci</a:t>
            </a: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et al: Why Aren’t More Women in Science?</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Your Task…Create a visual </a:t>
            </a:r>
            <a:r>
              <a:rPr kumimoji="0" lang="en-US" sz="2400" b="0" i="0" u="sng"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with a partner </a:t>
            </a:r>
            <a:r>
              <a:rPr kumimoji="0" 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that illustrates the difference between a Fixed Mindset and a Growth Mindset</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197821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fade">
                                      <p:cBhvr>
                                        <p:cTn id="7" dur="1000"/>
                                        <p:tgtEl>
                                          <p:spTgt spid="5125">
                                            <p:txEl>
                                              <p:pRg st="0" end="0"/>
                                            </p:txEl>
                                          </p:spTgt>
                                        </p:tgtEl>
                                      </p:cBhvr>
                                    </p:animEffect>
                                    <p:anim calcmode="lin" valueType="num">
                                      <p:cBhvr>
                                        <p:cTn id="8" dur="1000" fill="hold"/>
                                        <p:tgtEl>
                                          <p:spTgt spid="51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5">
                                            <p:txEl>
                                              <p:pRg st="1" end="1"/>
                                            </p:txEl>
                                          </p:spTgt>
                                        </p:tgtEl>
                                        <p:attrNameLst>
                                          <p:attrName>style.visibility</p:attrName>
                                        </p:attrNameLst>
                                      </p:cBhvr>
                                      <p:to>
                                        <p:strVal val="visible"/>
                                      </p:to>
                                    </p:set>
                                    <p:animEffect transition="in" filter="fade">
                                      <p:cBhvr>
                                        <p:cTn id="12" dur="1000"/>
                                        <p:tgtEl>
                                          <p:spTgt spid="5125">
                                            <p:txEl>
                                              <p:pRg st="1" end="1"/>
                                            </p:txEl>
                                          </p:spTgt>
                                        </p:tgtEl>
                                      </p:cBhvr>
                                    </p:animEffect>
                                    <p:anim calcmode="lin" valueType="num">
                                      <p:cBhvr>
                                        <p:cTn id="13" dur="1000" fill="hold"/>
                                        <p:tgtEl>
                                          <p:spTgt spid="512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5">
                                            <p:txEl>
                                              <p:pRg st="2" end="2"/>
                                            </p:txEl>
                                          </p:spTgt>
                                        </p:tgtEl>
                                        <p:attrNameLst>
                                          <p:attrName>style.visibility</p:attrName>
                                        </p:attrNameLst>
                                      </p:cBhvr>
                                      <p:to>
                                        <p:strVal val="visible"/>
                                      </p:to>
                                    </p:set>
                                    <p:animEffect transition="in" filter="fade">
                                      <p:cBhvr>
                                        <p:cTn id="17" dur="1000"/>
                                        <p:tgtEl>
                                          <p:spTgt spid="5125">
                                            <p:txEl>
                                              <p:pRg st="2" end="2"/>
                                            </p:txEl>
                                          </p:spTgt>
                                        </p:tgtEl>
                                      </p:cBhvr>
                                    </p:animEffect>
                                    <p:anim calcmode="lin" valueType="num">
                                      <p:cBhvr>
                                        <p:cTn id="18" dur="1000" fill="hold"/>
                                        <p:tgtEl>
                                          <p:spTgt spid="512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2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5">
                                            <p:txEl>
                                              <p:pRg st="3" end="3"/>
                                            </p:txEl>
                                          </p:spTgt>
                                        </p:tgtEl>
                                        <p:attrNameLst>
                                          <p:attrName>style.visibility</p:attrName>
                                        </p:attrNameLst>
                                      </p:cBhvr>
                                      <p:to>
                                        <p:strVal val="visible"/>
                                      </p:to>
                                    </p:set>
                                    <p:animEffect transition="in" filter="fade">
                                      <p:cBhvr>
                                        <p:cTn id="22" dur="1000"/>
                                        <p:tgtEl>
                                          <p:spTgt spid="5125">
                                            <p:txEl>
                                              <p:pRg st="3" end="3"/>
                                            </p:txEl>
                                          </p:spTgt>
                                        </p:tgtEl>
                                      </p:cBhvr>
                                    </p:animEffect>
                                    <p:anim calcmode="lin" valueType="num">
                                      <p:cBhvr>
                                        <p:cTn id="23" dur="1000" fill="hold"/>
                                        <p:tgtEl>
                                          <p:spTgt spid="512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12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125">
                                            <p:txEl>
                                              <p:pRg st="4" end="4"/>
                                            </p:txEl>
                                          </p:spTgt>
                                        </p:tgtEl>
                                        <p:attrNameLst>
                                          <p:attrName>style.visibility</p:attrName>
                                        </p:attrNameLst>
                                      </p:cBhvr>
                                      <p:to>
                                        <p:strVal val="visible"/>
                                      </p:to>
                                    </p:set>
                                    <p:animEffect transition="in" filter="fade">
                                      <p:cBhvr>
                                        <p:cTn id="27" dur="1000"/>
                                        <p:tgtEl>
                                          <p:spTgt spid="5125">
                                            <p:txEl>
                                              <p:pRg st="4" end="4"/>
                                            </p:txEl>
                                          </p:spTgt>
                                        </p:tgtEl>
                                      </p:cBhvr>
                                    </p:animEffect>
                                    <p:anim calcmode="lin" valueType="num">
                                      <p:cBhvr>
                                        <p:cTn id="28" dur="1000" fill="hold"/>
                                        <p:tgtEl>
                                          <p:spTgt spid="512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12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2057400" y="695007"/>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600" b="1" i="0" u="none" strike="noStrike" kern="1200" cap="none" spc="0" normalizeH="0" baseline="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TTT</a:t>
            </a:r>
            <a:r>
              <a:rPr kumimoji="0" lang="en-US" altLang="en-US" sz="2600" b="1" i="0" u="none" strike="noStrike" kern="1200" cap="none" spc="0" normalizeH="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 </a:t>
            </a:r>
            <a:r>
              <a:rPr kumimoji="0" lang="en-US" altLang="en-US" sz="2600" b="1" i="0" u="none" strike="noStrike" kern="1200" cap="none" spc="0" normalizeH="0" baseline="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Resources</a:t>
            </a:r>
            <a:endParaRPr kumimoji="0" lang="en-US" altLang="en-US" sz="2600" b="1"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457200" y="2112645"/>
            <a:ext cx="8153400"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lang="en-US" sz="3600" b="1" u="sng" dirty="0" smtClean="0">
                <a:solidFill>
                  <a:srgbClr val="000000"/>
                </a:solidFill>
              </a:rPr>
              <a:t>Online Resources for TTT</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sz="3600" i="0" strike="noStrike" kern="1200" cap="none" spc="0" normalizeH="0" baseline="0" noProof="0" dirty="0" err="1" smtClean="0">
                <a:ln>
                  <a:noFill/>
                </a:ln>
                <a:solidFill>
                  <a:srgbClr val="000000"/>
                </a:solidFill>
                <a:effectLst/>
                <a:uLnTx/>
                <a:uFillTx/>
                <a:ea typeface="ＭＳ Ｐゴシック" panose="020B0600070205080204" pitchFamily="34" charset="-128"/>
              </a:rPr>
              <a:t>Weebly</a:t>
            </a:r>
            <a:r>
              <a:rPr kumimoji="0" lang="en-US" sz="3600" i="0" strike="noStrike" kern="1200" cap="none" spc="0" normalizeH="0" baseline="0" noProof="0" dirty="0" smtClean="0">
                <a:ln>
                  <a:noFill/>
                </a:ln>
                <a:solidFill>
                  <a:srgbClr val="000000"/>
                </a:solidFill>
                <a:effectLst/>
                <a:uLnTx/>
                <a:uFillTx/>
                <a:ea typeface="ＭＳ Ｐゴシック" panose="020B0600070205080204" pitchFamily="34" charset="-128"/>
              </a:rPr>
              <a:t> Site</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lang="en-US" sz="3600" dirty="0" smtClean="0">
                <a:solidFill>
                  <a:srgbClr val="000000"/>
                </a:solidFill>
                <a:ea typeface="ＭＳ Ｐゴシック" panose="020B0600070205080204" pitchFamily="34" charset="-128"/>
              </a:rPr>
              <a:t>Facebook</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sz="3600" i="0" strike="noStrike" kern="1200" cap="none" spc="0" normalizeH="0" baseline="0" noProof="0" dirty="0" smtClean="0">
                <a:ln>
                  <a:noFill/>
                </a:ln>
                <a:solidFill>
                  <a:srgbClr val="000000"/>
                </a:solidFill>
                <a:effectLst/>
                <a:uLnTx/>
                <a:uFillTx/>
                <a:ea typeface="ＭＳ Ｐゴシック" panose="020B0600070205080204" pitchFamily="34" charset="-128"/>
              </a:rPr>
              <a:t>Google Folders</a:t>
            </a:r>
            <a:endParaRPr kumimoji="0" lang="en-US" sz="3600" i="0" strike="noStrike" kern="1200" cap="none" spc="0" normalizeH="0" baseline="0" noProof="0" dirty="0">
              <a:ln>
                <a:noFill/>
              </a:ln>
              <a:solidFill>
                <a:srgbClr val="000000"/>
              </a:solidFill>
              <a:effectLst/>
              <a:uLnTx/>
              <a:uFillTx/>
              <a:ea typeface="ＭＳ Ｐゴシック" panose="020B0600070205080204" pitchFamily="34" charset="-128"/>
            </a:endParaRPr>
          </a:p>
        </p:txBody>
      </p:sp>
    </p:spTree>
    <p:extLst>
      <p:ext uri="{BB962C8B-B14F-4D97-AF65-F5344CB8AC3E}">
        <p14:creationId xmlns:p14="http://schemas.microsoft.com/office/powerpoint/2010/main" val="271952977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fade">
                                      <p:cBhvr>
                                        <p:cTn id="7" dur="1000"/>
                                        <p:tgtEl>
                                          <p:spTgt spid="5125">
                                            <p:txEl>
                                              <p:pRg st="0" end="0"/>
                                            </p:txEl>
                                          </p:spTgt>
                                        </p:tgtEl>
                                      </p:cBhvr>
                                    </p:animEffect>
                                    <p:anim calcmode="lin" valueType="num">
                                      <p:cBhvr>
                                        <p:cTn id="8" dur="1000" fill="hold"/>
                                        <p:tgtEl>
                                          <p:spTgt spid="51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5">
                                            <p:txEl>
                                              <p:pRg st="1" end="1"/>
                                            </p:txEl>
                                          </p:spTgt>
                                        </p:tgtEl>
                                        <p:attrNameLst>
                                          <p:attrName>style.visibility</p:attrName>
                                        </p:attrNameLst>
                                      </p:cBhvr>
                                      <p:to>
                                        <p:strVal val="visible"/>
                                      </p:to>
                                    </p:set>
                                    <p:animEffect transition="in" filter="fade">
                                      <p:cBhvr>
                                        <p:cTn id="14" dur="1000"/>
                                        <p:tgtEl>
                                          <p:spTgt spid="5125">
                                            <p:txEl>
                                              <p:pRg st="1" end="1"/>
                                            </p:txEl>
                                          </p:spTgt>
                                        </p:tgtEl>
                                      </p:cBhvr>
                                    </p:animEffect>
                                    <p:anim calcmode="lin" valueType="num">
                                      <p:cBhvr>
                                        <p:cTn id="15" dur="1000" fill="hold"/>
                                        <p:tgtEl>
                                          <p:spTgt spid="512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5">
                                            <p:txEl>
                                              <p:pRg st="2" end="2"/>
                                            </p:txEl>
                                          </p:spTgt>
                                        </p:tgtEl>
                                        <p:attrNameLst>
                                          <p:attrName>style.visibility</p:attrName>
                                        </p:attrNameLst>
                                      </p:cBhvr>
                                      <p:to>
                                        <p:strVal val="visible"/>
                                      </p:to>
                                    </p:set>
                                    <p:animEffect transition="in" filter="fade">
                                      <p:cBhvr>
                                        <p:cTn id="21" dur="1000"/>
                                        <p:tgtEl>
                                          <p:spTgt spid="5125">
                                            <p:txEl>
                                              <p:pRg st="2" end="2"/>
                                            </p:txEl>
                                          </p:spTgt>
                                        </p:tgtEl>
                                      </p:cBhvr>
                                    </p:animEffect>
                                    <p:anim calcmode="lin" valueType="num">
                                      <p:cBhvr>
                                        <p:cTn id="22" dur="1000" fill="hold"/>
                                        <p:tgtEl>
                                          <p:spTgt spid="512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5">
                                            <p:txEl>
                                              <p:pRg st="3" end="3"/>
                                            </p:txEl>
                                          </p:spTgt>
                                        </p:tgtEl>
                                        <p:attrNameLst>
                                          <p:attrName>style.visibility</p:attrName>
                                        </p:attrNameLst>
                                      </p:cBhvr>
                                      <p:to>
                                        <p:strVal val="visible"/>
                                      </p:to>
                                    </p:set>
                                    <p:animEffect transition="in" filter="fade">
                                      <p:cBhvr>
                                        <p:cTn id="28" dur="1000"/>
                                        <p:tgtEl>
                                          <p:spTgt spid="5125">
                                            <p:txEl>
                                              <p:pRg st="3" end="3"/>
                                            </p:txEl>
                                          </p:spTgt>
                                        </p:tgtEl>
                                      </p:cBhvr>
                                    </p:animEffect>
                                    <p:anim calcmode="lin" valueType="num">
                                      <p:cBhvr>
                                        <p:cTn id="29" dur="1000" fill="hold"/>
                                        <p:tgtEl>
                                          <p:spTgt spid="512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1" descr="greenwallpaperri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00625"/>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7" descr="bluewallpaperri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9"/>
          <p:cNvSpPr>
            <a:spLocks noChangeArrowheads="1"/>
          </p:cNvSpPr>
          <p:nvPr/>
        </p:nvSpPr>
        <p:spPr bwMode="auto">
          <a:xfrm>
            <a:off x="457200" y="2048655"/>
            <a:ext cx="5486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ctr">
              <a:spcBef>
                <a:spcPct val="0"/>
              </a:spcBef>
              <a:buFontTx/>
              <a:buNone/>
            </a:pPr>
            <a:r>
              <a:rPr lang="en-US" altLang="en-US" dirty="0" smtClean="0">
                <a:ea typeface="ＭＳ Ｐゴシック" panose="020B0600070205080204" pitchFamily="34" charset="-128"/>
              </a:rPr>
              <a:t>Lunch</a:t>
            </a:r>
          </a:p>
          <a:p>
            <a:pPr algn="ctr">
              <a:spcBef>
                <a:spcPct val="0"/>
              </a:spcBef>
              <a:buFontTx/>
              <a:buNone/>
            </a:pPr>
            <a:endParaRPr lang="en-US" altLang="en-US" dirty="0">
              <a:solidFill>
                <a:srgbClr val="545454"/>
              </a:solidFill>
              <a:latin typeface="Lucida Sans" panose="020B0602030504020204" pitchFamily="34" charset="0"/>
              <a:ea typeface="ＭＳ Ｐゴシック" panose="020B0600070205080204" pitchFamily="34" charset="-128"/>
            </a:endParaRPr>
          </a:p>
          <a:p>
            <a:pPr algn="ctr">
              <a:spcBef>
                <a:spcPct val="0"/>
              </a:spcBef>
              <a:buFontTx/>
              <a:buNone/>
            </a:pPr>
            <a:r>
              <a:rPr lang="en-US" altLang="en-US" dirty="0" smtClean="0">
                <a:solidFill>
                  <a:srgbClr val="545454"/>
                </a:solidFill>
                <a:latin typeface="Lucida Sans" panose="020B0602030504020204" pitchFamily="34" charset="0"/>
                <a:ea typeface="ＭＳ Ｐゴシック" panose="020B0600070205080204" pitchFamily="34" charset="-128"/>
              </a:rPr>
              <a:t>Guest Speaker:</a:t>
            </a:r>
          </a:p>
          <a:p>
            <a:pPr algn="ctr">
              <a:spcBef>
                <a:spcPct val="0"/>
              </a:spcBef>
              <a:buFontTx/>
              <a:buNone/>
            </a:pPr>
            <a:r>
              <a:rPr lang="en-US" altLang="en-US" dirty="0" smtClean="0">
                <a:solidFill>
                  <a:srgbClr val="545454"/>
                </a:solidFill>
                <a:latin typeface="Lucida Sans" panose="020B0602030504020204" pitchFamily="34" charset="0"/>
                <a:ea typeface="ＭＳ Ｐゴシック" panose="020B0600070205080204" pitchFamily="34" charset="-128"/>
              </a:rPr>
              <a:t>Dr. Brad Davey</a:t>
            </a:r>
            <a:endParaRPr lang="en-US" altLang="en-US" dirty="0">
              <a:solidFill>
                <a:srgbClr val="545454"/>
              </a:solidFill>
              <a:latin typeface="Lucida Sans" panose="020B0602030504020204" pitchFamily="34" charset="0"/>
              <a:ea typeface="ＭＳ Ｐゴシック" panose="020B0600070205080204" pitchFamily="34" charset="-128"/>
            </a:endParaRPr>
          </a:p>
        </p:txBody>
      </p:sp>
      <p:pic>
        <p:nvPicPr>
          <p:cNvPr id="3078" name="Picture 30"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075" y="1066800"/>
            <a:ext cx="1965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3" descr="PKGO_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564818"/>
            <a:ext cx="1066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4" descr="scigirls_funderlogos_tra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5943600"/>
            <a:ext cx="35052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2" descr="C:\Users\roehr013\Desktop\Logo-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4527" y="5714206"/>
            <a:ext cx="1447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033596"/>
      </p:ext>
    </p:extLst>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4375" y="712628"/>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600" b="1" dirty="0" smtClean="0">
                <a:solidFill>
                  <a:schemeClr val="tx2"/>
                </a:solidFill>
                <a:latin typeface="Lucida Sans" panose="020B0602030504020204" pitchFamily="34" charset="0"/>
                <a:ea typeface="ＭＳ Ｐゴシック" panose="020B0600070205080204" pitchFamily="34" charset="-128"/>
              </a:rPr>
              <a:t>Seeing White</a:t>
            </a:r>
            <a:endParaRPr lang="en-US" altLang="en-US" sz="2600" b="1" dirty="0">
              <a:solidFill>
                <a:schemeClr val="tx2"/>
              </a:solidFill>
              <a:latin typeface="Lucida Sans" panose="020B0602030504020204" pitchFamily="34" charset="0"/>
              <a:ea typeface="ＭＳ Ｐゴシック" panose="020B0600070205080204" pitchFamily="34" charset="-128"/>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41148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35282" y="2667000"/>
            <a:ext cx="6265718" cy="2031325"/>
          </a:xfrm>
          <a:prstGeom prst="rect">
            <a:avLst/>
          </a:prstGeom>
        </p:spPr>
        <p:txBody>
          <a:bodyPr wrap="square">
            <a:spAutoFit/>
          </a:bodyPr>
          <a:lstStyle/>
          <a:p>
            <a:pPr>
              <a:lnSpc>
                <a:spcPct val="150000"/>
              </a:lnSpc>
              <a:buBlip>
                <a:blip r:embed="rId6"/>
              </a:buBlip>
            </a:pPr>
            <a:r>
              <a:rPr lang="en-US" altLang="en-US" sz="2800" dirty="0" smtClean="0"/>
              <a:t>Share impressions, thoughts, ideas, questions from the Seeing White podcast</a:t>
            </a:r>
          </a:p>
        </p:txBody>
      </p:sp>
    </p:spTree>
    <p:extLst>
      <p:ext uri="{BB962C8B-B14F-4D97-AF65-F5344CB8AC3E}">
        <p14:creationId xmlns:p14="http://schemas.microsoft.com/office/powerpoint/2010/main" val="2622798302"/>
      </p:ext>
    </p:extLst>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2057400" y="695007"/>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600" b="1" i="0" u="none" strike="noStrike" kern="1200" cap="none" spc="0" normalizeH="0" baseline="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How will you reach your goals?</a:t>
            </a:r>
            <a:endParaRPr kumimoji="0" lang="en-US" altLang="en-US" sz="2600" b="1"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238544" y="1425257"/>
            <a:ext cx="86669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spcBef>
                <a:spcPct val="0"/>
              </a:spcBef>
              <a:spcAft>
                <a:spcPct val="0"/>
              </a:spcAft>
              <a:buClrTx/>
              <a:buSzTx/>
              <a:buFontTx/>
              <a:buBlip>
                <a:blip r:embed="rId5"/>
              </a:buBlip>
              <a:tabLst/>
              <a:defRPr/>
            </a:pPr>
            <a:r>
              <a:rPr lang="en-US" dirty="0" smtClean="0"/>
              <a:t>What </a:t>
            </a:r>
            <a:r>
              <a:rPr lang="en-US" dirty="0"/>
              <a:t>specifically do you plan to </a:t>
            </a:r>
            <a:r>
              <a:rPr lang="en-US" dirty="0" smtClean="0"/>
              <a:t>do?</a:t>
            </a:r>
          </a:p>
          <a:p>
            <a:pPr lvl="1" indent="0">
              <a:spcBef>
                <a:spcPct val="0"/>
              </a:spcBef>
              <a:buFontTx/>
              <a:buBlip>
                <a:blip r:embed="rId5"/>
              </a:buBlip>
            </a:pPr>
            <a:r>
              <a:rPr lang="en-US" dirty="0"/>
              <a:t>W</a:t>
            </a:r>
            <a:r>
              <a:rPr lang="en-US" dirty="0" smtClean="0"/>
              <a:t>hat’s </a:t>
            </a:r>
            <a:r>
              <a:rPr lang="en-US" dirty="0"/>
              <a:t>your training going to look </a:t>
            </a:r>
            <a:r>
              <a:rPr lang="en-US" dirty="0" smtClean="0"/>
              <a:t>like?</a:t>
            </a:r>
          </a:p>
          <a:p>
            <a:pPr lvl="1" indent="0">
              <a:spcBef>
                <a:spcPct val="0"/>
              </a:spcBef>
              <a:buFontTx/>
              <a:buBlip>
                <a:blip r:embed="rId5"/>
              </a:buBlip>
            </a:pPr>
            <a:r>
              <a:rPr lang="en-US" dirty="0" smtClean="0"/>
              <a:t>Are </a:t>
            </a:r>
            <a:r>
              <a:rPr lang="en-US" dirty="0"/>
              <a:t>teachers meeting 2x a month?  In </a:t>
            </a:r>
            <a:r>
              <a:rPr lang="en-US" dirty="0" smtClean="0"/>
              <a:t>the summer</a:t>
            </a:r>
            <a:r>
              <a:rPr lang="en-US" dirty="0"/>
              <a:t>? All </a:t>
            </a:r>
            <a:r>
              <a:rPr lang="en-US" dirty="0" smtClean="0"/>
              <a:t>year?</a:t>
            </a:r>
          </a:p>
          <a:p>
            <a:pPr lvl="1" indent="0">
              <a:spcBef>
                <a:spcPct val="0"/>
              </a:spcBef>
              <a:buFontTx/>
              <a:buBlip>
                <a:blip r:embed="rId5"/>
              </a:buBlip>
            </a:pPr>
            <a:r>
              <a:rPr lang="en-US" dirty="0" smtClean="0"/>
              <a:t>How </a:t>
            </a:r>
            <a:r>
              <a:rPr lang="en-US" dirty="0"/>
              <a:t>many teachers are on board?  How many more do you </a:t>
            </a:r>
            <a:r>
              <a:rPr lang="en-US" dirty="0" smtClean="0"/>
              <a:t>want?</a:t>
            </a:r>
          </a:p>
          <a:p>
            <a:pPr>
              <a:spcBef>
                <a:spcPct val="0"/>
              </a:spcBef>
              <a:buFontTx/>
              <a:buBlip>
                <a:blip r:embed="rId5"/>
              </a:buBlip>
            </a:pPr>
            <a:r>
              <a:rPr lang="en-US" dirty="0" smtClean="0"/>
              <a:t>What </a:t>
            </a:r>
            <a:r>
              <a:rPr lang="en-US" dirty="0"/>
              <a:t>support will you provide as a trainer</a:t>
            </a:r>
            <a:r>
              <a:rPr lang="en-US" dirty="0" smtClean="0"/>
              <a:t>/ teacher</a:t>
            </a:r>
            <a:r>
              <a:rPr lang="en-US" dirty="0"/>
              <a:t>? </a:t>
            </a:r>
            <a:r>
              <a:rPr lang="en-US" sz="2800" dirty="0"/>
              <a:t>Begin to map out the </a:t>
            </a:r>
            <a:r>
              <a:rPr lang="en-US" sz="2800" dirty="0" smtClean="0"/>
              <a:t>year</a:t>
            </a:r>
          </a:p>
          <a:p>
            <a:pPr>
              <a:spcBef>
                <a:spcPct val="0"/>
              </a:spcBef>
              <a:buFontTx/>
              <a:buBlip>
                <a:blip r:embed="rId5"/>
              </a:buBlip>
            </a:pPr>
            <a:r>
              <a:rPr lang="en-US" dirty="0" smtClean="0"/>
              <a:t>How have counselors </a:t>
            </a:r>
            <a:r>
              <a:rPr lang="en-US" dirty="0"/>
              <a:t>been </a:t>
            </a:r>
            <a:r>
              <a:rPr lang="en-US" dirty="0" smtClean="0"/>
              <a:t>recruiting </a:t>
            </a:r>
            <a:r>
              <a:rPr lang="en-US" dirty="0"/>
              <a:t>girls to CTE/STEM courses? </a:t>
            </a:r>
            <a:endParaRPr lang="en-US" dirty="0" smtClean="0"/>
          </a:p>
          <a:p>
            <a:pPr lvl="1">
              <a:spcBef>
                <a:spcPct val="0"/>
              </a:spcBef>
              <a:buFontTx/>
              <a:buBlip>
                <a:blip r:embed="rId5"/>
              </a:buBlip>
            </a:pPr>
            <a:r>
              <a:rPr lang="en-US" dirty="0" smtClean="0"/>
              <a:t>How </a:t>
            </a:r>
            <a:r>
              <a:rPr lang="en-US" dirty="0"/>
              <a:t>can you and the teachers you work with expand on/grow </a:t>
            </a:r>
            <a:r>
              <a:rPr lang="en-US" dirty="0" smtClean="0"/>
              <a:t>this?</a:t>
            </a:r>
            <a:endParaRPr kumimoji="0" lang="en-US" sz="3600" i="0" strike="noStrike" kern="1200" cap="none" spc="0" normalizeH="0" baseline="0" noProof="0" dirty="0">
              <a:ln>
                <a:noFill/>
              </a:ln>
              <a:solidFill>
                <a:srgbClr val="000000"/>
              </a:solidFill>
              <a:effectLst/>
              <a:uLnTx/>
              <a:uFillTx/>
              <a:ea typeface="ＭＳ Ｐゴシック" panose="020B0600070205080204" pitchFamily="34" charset="-128"/>
            </a:endParaRPr>
          </a:p>
        </p:txBody>
      </p:sp>
    </p:spTree>
    <p:extLst>
      <p:ext uri="{BB962C8B-B14F-4D97-AF65-F5344CB8AC3E}">
        <p14:creationId xmlns:p14="http://schemas.microsoft.com/office/powerpoint/2010/main" val="87565232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fade">
                                      <p:cBhvr>
                                        <p:cTn id="7" dur="1000"/>
                                        <p:tgtEl>
                                          <p:spTgt spid="5125">
                                            <p:txEl>
                                              <p:pRg st="0" end="0"/>
                                            </p:txEl>
                                          </p:spTgt>
                                        </p:tgtEl>
                                      </p:cBhvr>
                                    </p:animEffect>
                                    <p:anim calcmode="lin" valueType="num">
                                      <p:cBhvr>
                                        <p:cTn id="8" dur="1000" fill="hold"/>
                                        <p:tgtEl>
                                          <p:spTgt spid="51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5">
                                            <p:txEl>
                                              <p:pRg st="1" end="1"/>
                                            </p:txEl>
                                          </p:spTgt>
                                        </p:tgtEl>
                                        <p:attrNameLst>
                                          <p:attrName>style.visibility</p:attrName>
                                        </p:attrNameLst>
                                      </p:cBhvr>
                                      <p:to>
                                        <p:strVal val="visible"/>
                                      </p:to>
                                    </p:set>
                                    <p:animEffect transition="in" filter="fade">
                                      <p:cBhvr>
                                        <p:cTn id="14" dur="1000"/>
                                        <p:tgtEl>
                                          <p:spTgt spid="5125">
                                            <p:txEl>
                                              <p:pRg st="1" end="1"/>
                                            </p:txEl>
                                          </p:spTgt>
                                        </p:tgtEl>
                                      </p:cBhvr>
                                    </p:animEffect>
                                    <p:anim calcmode="lin" valueType="num">
                                      <p:cBhvr>
                                        <p:cTn id="15" dur="1000" fill="hold"/>
                                        <p:tgtEl>
                                          <p:spTgt spid="512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5">
                                            <p:txEl>
                                              <p:pRg st="2" end="2"/>
                                            </p:txEl>
                                          </p:spTgt>
                                        </p:tgtEl>
                                        <p:attrNameLst>
                                          <p:attrName>style.visibility</p:attrName>
                                        </p:attrNameLst>
                                      </p:cBhvr>
                                      <p:to>
                                        <p:strVal val="visible"/>
                                      </p:to>
                                    </p:set>
                                    <p:animEffect transition="in" filter="fade">
                                      <p:cBhvr>
                                        <p:cTn id="21" dur="1000"/>
                                        <p:tgtEl>
                                          <p:spTgt spid="5125">
                                            <p:txEl>
                                              <p:pRg st="2" end="2"/>
                                            </p:txEl>
                                          </p:spTgt>
                                        </p:tgtEl>
                                      </p:cBhvr>
                                    </p:animEffect>
                                    <p:anim calcmode="lin" valueType="num">
                                      <p:cBhvr>
                                        <p:cTn id="22" dur="1000" fill="hold"/>
                                        <p:tgtEl>
                                          <p:spTgt spid="512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5">
                                            <p:txEl>
                                              <p:pRg st="3" end="3"/>
                                            </p:txEl>
                                          </p:spTgt>
                                        </p:tgtEl>
                                        <p:attrNameLst>
                                          <p:attrName>style.visibility</p:attrName>
                                        </p:attrNameLst>
                                      </p:cBhvr>
                                      <p:to>
                                        <p:strVal val="visible"/>
                                      </p:to>
                                    </p:set>
                                    <p:animEffect transition="in" filter="fade">
                                      <p:cBhvr>
                                        <p:cTn id="28" dur="1000"/>
                                        <p:tgtEl>
                                          <p:spTgt spid="5125">
                                            <p:txEl>
                                              <p:pRg st="3" end="3"/>
                                            </p:txEl>
                                          </p:spTgt>
                                        </p:tgtEl>
                                      </p:cBhvr>
                                    </p:animEffect>
                                    <p:anim calcmode="lin" valueType="num">
                                      <p:cBhvr>
                                        <p:cTn id="29" dur="1000" fill="hold"/>
                                        <p:tgtEl>
                                          <p:spTgt spid="512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5">
                                            <p:txEl>
                                              <p:pRg st="4" end="4"/>
                                            </p:txEl>
                                          </p:spTgt>
                                        </p:tgtEl>
                                        <p:attrNameLst>
                                          <p:attrName>style.visibility</p:attrName>
                                        </p:attrNameLst>
                                      </p:cBhvr>
                                      <p:to>
                                        <p:strVal val="visible"/>
                                      </p:to>
                                    </p:set>
                                    <p:animEffect transition="in" filter="fade">
                                      <p:cBhvr>
                                        <p:cTn id="35" dur="1000"/>
                                        <p:tgtEl>
                                          <p:spTgt spid="5125">
                                            <p:txEl>
                                              <p:pRg st="4" end="4"/>
                                            </p:txEl>
                                          </p:spTgt>
                                        </p:tgtEl>
                                      </p:cBhvr>
                                    </p:animEffect>
                                    <p:anim calcmode="lin" valueType="num">
                                      <p:cBhvr>
                                        <p:cTn id="36" dur="1000" fill="hold"/>
                                        <p:tgtEl>
                                          <p:spTgt spid="512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25">
                                            <p:txEl>
                                              <p:pRg st="5" end="5"/>
                                            </p:txEl>
                                          </p:spTgt>
                                        </p:tgtEl>
                                        <p:attrNameLst>
                                          <p:attrName>style.visibility</p:attrName>
                                        </p:attrNameLst>
                                      </p:cBhvr>
                                      <p:to>
                                        <p:strVal val="visible"/>
                                      </p:to>
                                    </p:set>
                                    <p:animEffect transition="in" filter="fade">
                                      <p:cBhvr>
                                        <p:cTn id="42" dur="1000"/>
                                        <p:tgtEl>
                                          <p:spTgt spid="5125">
                                            <p:txEl>
                                              <p:pRg st="5" end="5"/>
                                            </p:txEl>
                                          </p:spTgt>
                                        </p:tgtEl>
                                      </p:cBhvr>
                                    </p:animEffect>
                                    <p:anim calcmode="lin" valueType="num">
                                      <p:cBhvr>
                                        <p:cTn id="43" dur="1000" fill="hold"/>
                                        <p:tgtEl>
                                          <p:spTgt spid="512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125">
                                            <p:txEl>
                                              <p:pRg st="6" end="6"/>
                                            </p:txEl>
                                          </p:spTgt>
                                        </p:tgtEl>
                                        <p:attrNameLst>
                                          <p:attrName>style.visibility</p:attrName>
                                        </p:attrNameLst>
                                      </p:cBhvr>
                                      <p:to>
                                        <p:strVal val="visible"/>
                                      </p:to>
                                    </p:set>
                                    <p:animEffect transition="in" filter="fade">
                                      <p:cBhvr>
                                        <p:cTn id="49" dur="1000"/>
                                        <p:tgtEl>
                                          <p:spTgt spid="5125">
                                            <p:txEl>
                                              <p:pRg st="6" end="6"/>
                                            </p:txEl>
                                          </p:spTgt>
                                        </p:tgtEl>
                                      </p:cBhvr>
                                    </p:animEffect>
                                    <p:anim calcmode="lin" valueType="num">
                                      <p:cBhvr>
                                        <p:cTn id="50" dur="1000" fill="hold"/>
                                        <p:tgtEl>
                                          <p:spTgt spid="512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2057400" y="695007"/>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600" b="1" i="0" u="none" strike="noStrike" kern="1200" cap="none" spc="0" normalizeH="0" baseline="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Work Time</a:t>
            </a:r>
            <a:r>
              <a:rPr kumimoji="0" lang="en-US" altLang="en-US" sz="2600" b="1" i="0" u="none" strike="noStrike" kern="1200" cap="none" spc="0" normalizeH="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 with Support</a:t>
            </a:r>
            <a:endParaRPr kumimoji="0" lang="en-US" altLang="en-US" sz="2600" b="1"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238544" y="1425257"/>
            <a:ext cx="866691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spcBef>
                <a:spcPct val="0"/>
              </a:spcBef>
              <a:spcAft>
                <a:spcPct val="0"/>
              </a:spcAft>
              <a:buClrTx/>
              <a:buSzTx/>
              <a:buFontTx/>
              <a:buBlip>
                <a:blip r:embed="rId5"/>
              </a:buBlip>
              <a:tabLst/>
              <a:defRPr/>
            </a:pPr>
            <a:r>
              <a:rPr lang="en-US" sz="3600" dirty="0" smtClean="0"/>
              <a:t>Find the planning documents in your Google Folder</a:t>
            </a:r>
          </a:p>
          <a:p>
            <a:pPr lvl="1" indent="0">
              <a:spcBef>
                <a:spcPct val="0"/>
              </a:spcBef>
              <a:buBlip>
                <a:blip r:embed="rId5"/>
              </a:buBlip>
            </a:pPr>
            <a:r>
              <a:rPr lang="en-US" sz="3200" dirty="0">
                <a:solidFill>
                  <a:srgbClr val="000000"/>
                </a:solidFill>
                <a:ea typeface="ＭＳ Ｐゴシック" panose="020B0600070205080204" pitchFamily="34" charset="-128"/>
              </a:rPr>
              <a:t>Revisit your Goal Setting </a:t>
            </a:r>
            <a:r>
              <a:rPr lang="en-US" sz="3200" dirty="0" smtClean="0">
                <a:solidFill>
                  <a:srgbClr val="000000"/>
                </a:solidFill>
                <a:ea typeface="ＭＳ Ｐゴシック" panose="020B0600070205080204" pitchFamily="34" charset="-128"/>
              </a:rPr>
              <a:t>doc</a:t>
            </a:r>
          </a:p>
          <a:p>
            <a:pPr lvl="1" indent="0">
              <a:spcBef>
                <a:spcPct val="0"/>
              </a:spcBef>
              <a:buBlip>
                <a:blip r:embed="rId5"/>
              </a:buBlip>
            </a:pPr>
            <a:r>
              <a:rPr kumimoji="0" lang="en-US" sz="3200" i="0" strike="noStrike" kern="1200" cap="none" spc="0" normalizeH="0" baseline="0" noProof="0" dirty="0" smtClean="0">
                <a:ln>
                  <a:noFill/>
                </a:ln>
                <a:solidFill>
                  <a:srgbClr val="000000"/>
                </a:solidFill>
                <a:effectLst/>
                <a:uLnTx/>
                <a:uFillTx/>
                <a:ea typeface="ＭＳ Ｐゴシック" panose="020B0600070205080204" pitchFamily="34" charset="-128"/>
              </a:rPr>
              <a:t>Begin to plan your Training</a:t>
            </a:r>
          </a:p>
          <a:p>
            <a:pPr>
              <a:spcBef>
                <a:spcPct val="0"/>
              </a:spcBef>
              <a:buBlip>
                <a:blip r:embed="rId5"/>
              </a:buBlip>
            </a:pPr>
            <a:r>
              <a:rPr lang="en-US" sz="3600" dirty="0" smtClean="0">
                <a:solidFill>
                  <a:srgbClr val="000000"/>
                </a:solidFill>
                <a:ea typeface="ＭＳ Ｐゴシック" panose="020B0600070205080204" pitchFamily="34" charset="-128"/>
              </a:rPr>
              <a:t>Review Resource on </a:t>
            </a:r>
            <a:r>
              <a:rPr lang="en-US" sz="3600" dirty="0" err="1" smtClean="0">
                <a:solidFill>
                  <a:srgbClr val="000000"/>
                </a:solidFill>
                <a:ea typeface="ＭＳ Ｐゴシック" panose="020B0600070205080204" pitchFamily="34" charset="-128"/>
              </a:rPr>
              <a:t>Weebly</a:t>
            </a:r>
            <a:endParaRPr lang="en-US" sz="3600" dirty="0" smtClean="0">
              <a:solidFill>
                <a:srgbClr val="000000"/>
              </a:solidFill>
              <a:ea typeface="ＭＳ Ｐゴシック" panose="020B0600070205080204" pitchFamily="34" charset="-128"/>
            </a:endParaRPr>
          </a:p>
          <a:p>
            <a:pPr>
              <a:spcBef>
                <a:spcPct val="0"/>
              </a:spcBef>
              <a:buBlip>
                <a:blip r:embed="rId5"/>
              </a:buBlip>
            </a:pPr>
            <a:r>
              <a:rPr kumimoji="0" lang="en-US" sz="3600" i="0" strike="noStrike" kern="1200" cap="none" spc="0" normalizeH="0" baseline="0" noProof="0" dirty="0" smtClean="0">
                <a:ln>
                  <a:noFill/>
                </a:ln>
                <a:solidFill>
                  <a:srgbClr val="000000"/>
                </a:solidFill>
                <a:effectLst/>
                <a:uLnTx/>
                <a:uFillTx/>
                <a:ea typeface="ＭＳ Ｐゴシック" panose="020B0600070205080204" pitchFamily="34" charset="-128"/>
              </a:rPr>
              <a:t>Consider</a:t>
            </a:r>
            <a:r>
              <a:rPr kumimoji="0" lang="en-US" sz="3600" i="0" strike="noStrike" kern="1200" cap="none" spc="0" normalizeH="0" noProof="0" dirty="0" smtClean="0">
                <a:ln>
                  <a:noFill/>
                </a:ln>
                <a:solidFill>
                  <a:srgbClr val="000000"/>
                </a:solidFill>
                <a:effectLst/>
                <a:uLnTx/>
                <a:uFillTx/>
                <a:ea typeface="ＭＳ Ｐゴシック" panose="020B0600070205080204" pitchFamily="34" charset="-128"/>
              </a:rPr>
              <a:t> your role as coach</a:t>
            </a:r>
          </a:p>
          <a:p>
            <a:pPr>
              <a:spcBef>
                <a:spcPct val="0"/>
              </a:spcBef>
              <a:buBlip>
                <a:blip r:embed="rId5"/>
              </a:buBlip>
            </a:pPr>
            <a:endParaRPr lang="en-US" sz="3600" baseline="0" dirty="0">
              <a:solidFill>
                <a:srgbClr val="000000"/>
              </a:solidFill>
              <a:ea typeface="ＭＳ Ｐゴシック" panose="020B0600070205080204" pitchFamily="34" charset="-128"/>
            </a:endParaRPr>
          </a:p>
          <a:p>
            <a:pPr>
              <a:spcBef>
                <a:spcPct val="0"/>
              </a:spcBef>
              <a:buBlip>
                <a:blip r:embed="rId5"/>
              </a:buBlip>
            </a:pPr>
            <a:endParaRPr kumimoji="0" lang="en-US" sz="3600" i="0" strike="noStrike" kern="1200" cap="none" spc="0" normalizeH="0" noProof="0" dirty="0" smtClean="0">
              <a:ln>
                <a:noFill/>
              </a:ln>
              <a:solidFill>
                <a:srgbClr val="000000"/>
              </a:solidFill>
              <a:effectLst/>
              <a:uLnTx/>
              <a:uFillTx/>
              <a:ea typeface="ＭＳ Ｐゴシック" panose="020B0600070205080204" pitchFamily="34" charset="-128"/>
            </a:endParaRPr>
          </a:p>
          <a:p>
            <a:pPr>
              <a:spcBef>
                <a:spcPct val="0"/>
              </a:spcBef>
              <a:buBlip>
                <a:blip r:embed="rId5"/>
              </a:buBlip>
            </a:pPr>
            <a:r>
              <a:rPr lang="en-US" sz="3600" baseline="0" dirty="0" smtClean="0">
                <a:solidFill>
                  <a:srgbClr val="000000"/>
                </a:solidFill>
                <a:ea typeface="ＭＳ Ｐゴシック" panose="020B0600070205080204" pitchFamily="34" charset="-128"/>
              </a:rPr>
              <a:t>On a sticky note – what support will you need</a:t>
            </a:r>
            <a:r>
              <a:rPr lang="en-US" sz="3600" dirty="0" smtClean="0">
                <a:solidFill>
                  <a:srgbClr val="000000"/>
                </a:solidFill>
                <a:ea typeface="ＭＳ Ｐゴシック" panose="020B0600070205080204" pitchFamily="34" charset="-128"/>
              </a:rPr>
              <a:t> tomorrow.</a:t>
            </a:r>
            <a:endParaRPr kumimoji="0" lang="en-US" sz="3600" i="0" strike="noStrike" kern="1200" cap="none" spc="0" normalizeH="0" baseline="0" noProof="0" dirty="0" smtClean="0">
              <a:ln>
                <a:noFill/>
              </a:ln>
              <a:solidFill>
                <a:srgbClr val="000000"/>
              </a:solidFill>
              <a:effectLst/>
              <a:uLnTx/>
              <a:uFillTx/>
              <a:ea typeface="ＭＳ Ｐゴシック" panose="020B0600070205080204" pitchFamily="34" charset="-128"/>
            </a:endParaRPr>
          </a:p>
        </p:txBody>
      </p:sp>
    </p:spTree>
    <p:extLst>
      <p:ext uri="{BB962C8B-B14F-4D97-AF65-F5344CB8AC3E}">
        <p14:creationId xmlns:p14="http://schemas.microsoft.com/office/powerpoint/2010/main" val="102029540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fade">
                                      <p:cBhvr>
                                        <p:cTn id="7" dur="1000"/>
                                        <p:tgtEl>
                                          <p:spTgt spid="5125">
                                            <p:txEl>
                                              <p:pRg st="0" end="0"/>
                                            </p:txEl>
                                          </p:spTgt>
                                        </p:tgtEl>
                                      </p:cBhvr>
                                    </p:animEffect>
                                    <p:anim calcmode="lin" valueType="num">
                                      <p:cBhvr>
                                        <p:cTn id="8" dur="1000" fill="hold"/>
                                        <p:tgtEl>
                                          <p:spTgt spid="51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5">
                                            <p:txEl>
                                              <p:pRg st="1" end="1"/>
                                            </p:txEl>
                                          </p:spTgt>
                                        </p:tgtEl>
                                        <p:attrNameLst>
                                          <p:attrName>style.visibility</p:attrName>
                                        </p:attrNameLst>
                                      </p:cBhvr>
                                      <p:to>
                                        <p:strVal val="visible"/>
                                      </p:to>
                                    </p:set>
                                    <p:animEffect transition="in" filter="fade">
                                      <p:cBhvr>
                                        <p:cTn id="14" dur="1000"/>
                                        <p:tgtEl>
                                          <p:spTgt spid="5125">
                                            <p:txEl>
                                              <p:pRg st="1" end="1"/>
                                            </p:txEl>
                                          </p:spTgt>
                                        </p:tgtEl>
                                      </p:cBhvr>
                                    </p:animEffect>
                                    <p:anim calcmode="lin" valueType="num">
                                      <p:cBhvr>
                                        <p:cTn id="15" dur="1000" fill="hold"/>
                                        <p:tgtEl>
                                          <p:spTgt spid="512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5">
                                            <p:txEl>
                                              <p:pRg st="2" end="2"/>
                                            </p:txEl>
                                          </p:spTgt>
                                        </p:tgtEl>
                                        <p:attrNameLst>
                                          <p:attrName>style.visibility</p:attrName>
                                        </p:attrNameLst>
                                      </p:cBhvr>
                                      <p:to>
                                        <p:strVal val="visible"/>
                                      </p:to>
                                    </p:set>
                                    <p:animEffect transition="in" filter="fade">
                                      <p:cBhvr>
                                        <p:cTn id="21" dur="1000"/>
                                        <p:tgtEl>
                                          <p:spTgt spid="5125">
                                            <p:txEl>
                                              <p:pRg st="2" end="2"/>
                                            </p:txEl>
                                          </p:spTgt>
                                        </p:tgtEl>
                                      </p:cBhvr>
                                    </p:animEffect>
                                    <p:anim calcmode="lin" valueType="num">
                                      <p:cBhvr>
                                        <p:cTn id="22" dur="1000" fill="hold"/>
                                        <p:tgtEl>
                                          <p:spTgt spid="512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5">
                                            <p:txEl>
                                              <p:pRg st="3" end="3"/>
                                            </p:txEl>
                                          </p:spTgt>
                                        </p:tgtEl>
                                        <p:attrNameLst>
                                          <p:attrName>style.visibility</p:attrName>
                                        </p:attrNameLst>
                                      </p:cBhvr>
                                      <p:to>
                                        <p:strVal val="visible"/>
                                      </p:to>
                                    </p:set>
                                    <p:animEffect transition="in" filter="fade">
                                      <p:cBhvr>
                                        <p:cTn id="28" dur="1000"/>
                                        <p:tgtEl>
                                          <p:spTgt spid="5125">
                                            <p:txEl>
                                              <p:pRg st="3" end="3"/>
                                            </p:txEl>
                                          </p:spTgt>
                                        </p:tgtEl>
                                      </p:cBhvr>
                                    </p:animEffect>
                                    <p:anim calcmode="lin" valueType="num">
                                      <p:cBhvr>
                                        <p:cTn id="29" dur="1000" fill="hold"/>
                                        <p:tgtEl>
                                          <p:spTgt spid="512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5">
                                            <p:txEl>
                                              <p:pRg st="4" end="4"/>
                                            </p:txEl>
                                          </p:spTgt>
                                        </p:tgtEl>
                                        <p:attrNameLst>
                                          <p:attrName>style.visibility</p:attrName>
                                        </p:attrNameLst>
                                      </p:cBhvr>
                                      <p:to>
                                        <p:strVal val="visible"/>
                                      </p:to>
                                    </p:set>
                                    <p:animEffect transition="in" filter="fade">
                                      <p:cBhvr>
                                        <p:cTn id="35" dur="1000"/>
                                        <p:tgtEl>
                                          <p:spTgt spid="5125">
                                            <p:txEl>
                                              <p:pRg st="4" end="4"/>
                                            </p:txEl>
                                          </p:spTgt>
                                        </p:tgtEl>
                                      </p:cBhvr>
                                    </p:animEffect>
                                    <p:anim calcmode="lin" valueType="num">
                                      <p:cBhvr>
                                        <p:cTn id="36" dur="1000" fill="hold"/>
                                        <p:tgtEl>
                                          <p:spTgt spid="512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25">
                                            <p:txEl>
                                              <p:pRg st="7" end="7"/>
                                            </p:txEl>
                                          </p:spTgt>
                                        </p:tgtEl>
                                        <p:attrNameLst>
                                          <p:attrName>style.visibility</p:attrName>
                                        </p:attrNameLst>
                                      </p:cBhvr>
                                      <p:to>
                                        <p:strVal val="visible"/>
                                      </p:to>
                                    </p:set>
                                    <p:animEffect transition="in" filter="fade">
                                      <p:cBhvr>
                                        <p:cTn id="42" dur="1000"/>
                                        <p:tgtEl>
                                          <p:spTgt spid="5125">
                                            <p:txEl>
                                              <p:pRg st="7" end="7"/>
                                            </p:txEl>
                                          </p:spTgt>
                                        </p:tgtEl>
                                      </p:cBhvr>
                                    </p:animEffect>
                                    <p:anim calcmode="lin" valueType="num">
                                      <p:cBhvr>
                                        <p:cTn id="43" dur="1000" fill="hold"/>
                                        <p:tgtEl>
                                          <p:spTgt spid="512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12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b="1" dirty="0" smtClean="0">
                <a:ea typeface="ＭＳ Ｐゴシック" panose="020B0600070205080204" pitchFamily="34" charset="-128"/>
              </a:rPr>
              <a:t>Our Agenda for today</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304800" y="1447800"/>
            <a:ext cx="815340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nSpc>
                <a:spcPct val="150000"/>
              </a:lnSpc>
              <a:spcBef>
                <a:spcPct val="0"/>
              </a:spcBef>
              <a:buBlip>
                <a:blip r:embed="rId5"/>
              </a:buBlip>
            </a:pPr>
            <a:r>
              <a:rPr lang="en-US" altLang="en-US" sz="2400" dirty="0" smtClean="0">
                <a:ea typeface="ＭＳ Ｐゴシック" panose="020B0600070205080204" pitchFamily="34" charset="-128"/>
              </a:rPr>
              <a:t>Role Models and overview – Brad Davey (Evaluator)</a:t>
            </a:r>
          </a:p>
          <a:p>
            <a:pPr>
              <a:lnSpc>
                <a:spcPct val="150000"/>
              </a:lnSpc>
              <a:spcBef>
                <a:spcPct val="0"/>
              </a:spcBef>
              <a:buBlip>
                <a:blip r:embed="rId5"/>
              </a:buBlip>
            </a:pPr>
            <a:r>
              <a:rPr lang="en-US" altLang="en-US" sz="2400" dirty="0" smtClean="0">
                <a:ea typeface="ＭＳ Ｐゴシック" panose="020B0600070205080204" pitchFamily="34" charset="-128"/>
              </a:rPr>
              <a:t>Introduction to the new </a:t>
            </a:r>
            <a:r>
              <a:rPr lang="en-US" altLang="en-US" sz="2400" dirty="0" err="1" smtClean="0">
                <a:ea typeface="ＭＳ Ｐゴシック" panose="020B0600070205080204" pitchFamily="34" charset="-128"/>
              </a:rPr>
              <a:t>SciGirls</a:t>
            </a:r>
            <a:r>
              <a:rPr lang="en-US" altLang="en-US" sz="2400" dirty="0" smtClean="0">
                <a:ea typeface="ＭＳ Ｐゴシック" panose="020B0600070205080204" pitchFamily="34" charset="-128"/>
              </a:rPr>
              <a:t> Strategies Guide</a:t>
            </a:r>
          </a:p>
          <a:p>
            <a:pPr lvl="1">
              <a:lnSpc>
                <a:spcPct val="150000"/>
              </a:lnSpc>
              <a:spcBef>
                <a:spcPct val="0"/>
              </a:spcBef>
              <a:buBlip>
                <a:blip r:embed="rId5"/>
              </a:buBlip>
            </a:pPr>
            <a:r>
              <a:rPr lang="en-US" altLang="en-US" sz="2000" dirty="0" smtClean="0">
                <a:ea typeface="ＭＳ Ｐゴシック" panose="020B0600070205080204" pitchFamily="34" charset="-128"/>
              </a:rPr>
              <a:t>Themes and Strategies</a:t>
            </a:r>
          </a:p>
          <a:p>
            <a:pPr>
              <a:lnSpc>
                <a:spcPct val="150000"/>
              </a:lnSpc>
              <a:spcBef>
                <a:spcPct val="0"/>
              </a:spcBef>
              <a:buBlip>
                <a:blip r:embed="rId5"/>
              </a:buBlip>
            </a:pPr>
            <a:r>
              <a:rPr lang="en-US" altLang="en-US" sz="2400" dirty="0" smtClean="0">
                <a:ea typeface="ＭＳ Ｐゴシック" panose="020B0600070205080204" pitchFamily="34" charset="-128"/>
              </a:rPr>
              <a:t>Lunch: </a:t>
            </a:r>
            <a:r>
              <a:rPr lang="en-US" altLang="en-US" sz="2400" dirty="0" err="1" smtClean="0">
                <a:ea typeface="ＭＳ Ｐゴシック" panose="020B0600070205080204" pitchFamily="34" charset="-128"/>
              </a:rPr>
              <a:t>Maribeth</a:t>
            </a:r>
            <a:r>
              <a:rPr lang="en-US" altLang="en-US" sz="2400" dirty="0" smtClean="0">
                <a:ea typeface="ＭＳ Ｐゴシック" panose="020B0600070205080204" pitchFamily="34" charset="-128"/>
              </a:rPr>
              <a:t> </a:t>
            </a:r>
            <a:r>
              <a:rPr lang="en-US" altLang="en-US" sz="2400" dirty="0" err="1" smtClean="0">
                <a:ea typeface="ＭＳ Ｐゴシック" panose="020B0600070205080204" pitchFamily="34" charset="-128"/>
              </a:rPr>
              <a:t>Romslo</a:t>
            </a:r>
            <a:r>
              <a:rPr lang="en-US" altLang="en-US" sz="2400" dirty="0" smtClean="0">
                <a:ea typeface="ＭＳ Ｐゴシック" panose="020B0600070205080204" pitchFamily="34" charset="-128"/>
              </a:rPr>
              <a:t> our guest speaker</a:t>
            </a:r>
            <a:endParaRPr lang="en-US" altLang="en-US" sz="2000" dirty="0" smtClean="0">
              <a:ea typeface="ＭＳ Ｐゴシック" panose="020B0600070205080204" pitchFamily="34" charset="-128"/>
            </a:endParaRPr>
          </a:p>
          <a:p>
            <a:pPr>
              <a:lnSpc>
                <a:spcPct val="150000"/>
              </a:lnSpc>
              <a:spcBef>
                <a:spcPct val="0"/>
              </a:spcBef>
              <a:buBlip>
                <a:blip r:embed="rId5"/>
              </a:buBlip>
            </a:pPr>
            <a:r>
              <a:rPr lang="en-US" altLang="en-US" sz="2400" dirty="0" smtClean="0">
                <a:ea typeface="ＭＳ Ｐゴシック" panose="020B0600070205080204" pitchFamily="34" charset="-128"/>
              </a:rPr>
              <a:t>Brief introduction to “Training” Modules 1 &amp; 2</a:t>
            </a:r>
          </a:p>
          <a:p>
            <a:pPr lvl="1">
              <a:lnSpc>
                <a:spcPct val="150000"/>
              </a:lnSpc>
              <a:spcBef>
                <a:spcPct val="0"/>
              </a:spcBef>
              <a:buBlip>
                <a:blip r:embed="rId5"/>
              </a:buBlip>
            </a:pPr>
            <a:r>
              <a:rPr lang="en-US" altLang="en-US" sz="2000" dirty="0" smtClean="0">
                <a:ea typeface="ＭＳ Ｐゴシック" panose="020B0600070205080204" pitchFamily="34" charset="-128"/>
              </a:rPr>
              <a:t>Review your school/context data</a:t>
            </a:r>
          </a:p>
          <a:p>
            <a:pPr>
              <a:lnSpc>
                <a:spcPct val="150000"/>
              </a:lnSpc>
              <a:spcBef>
                <a:spcPct val="0"/>
              </a:spcBef>
              <a:buBlip>
                <a:blip r:embed="rId5"/>
              </a:buBlip>
            </a:pPr>
            <a:r>
              <a:rPr lang="en-US" altLang="en-US" sz="2400" dirty="0" smtClean="0">
                <a:ea typeface="ＭＳ Ｐゴシック" panose="020B0600070205080204" pitchFamily="34" charset="-128"/>
              </a:rPr>
              <a:t>Resources on </a:t>
            </a:r>
            <a:r>
              <a:rPr lang="en-US" altLang="en-US" sz="2400" dirty="0" err="1" smtClean="0">
                <a:ea typeface="ＭＳ Ｐゴシック" panose="020B0600070205080204" pitchFamily="34" charset="-128"/>
              </a:rPr>
              <a:t>Weebly</a:t>
            </a:r>
            <a:r>
              <a:rPr lang="en-US" altLang="en-US" sz="2400" dirty="0" smtClean="0">
                <a:ea typeface="ＭＳ Ｐゴシック" panose="020B0600070205080204" pitchFamily="34" charset="-128"/>
              </a:rPr>
              <a:t> and Facebook</a:t>
            </a:r>
          </a:p>
          <a:p>
            <a:pPr>
              <a:lnSpc>
                <a:spcPct val="150000"/>
              </a:lnSpc>
              <a:spcBef>
                <a:spcPct val="0"/>
              </a:spcBef>
              <a:buBlip>
                <a:blip r:embed="rId5"/>
              </a:buBlip>
            </a:pPr>
            <a:r>
              <a:rPr lang="en-US" altLang="en-US" sz="2400" dirty="0" smtClean="0">
                <a:ea typeface="ＭＳ Ｐゴシック" panose="020B0600070205080204" pitchFamily="34" charset="-128"/>
              </a:rPr>
              <a:t>Role Models revisited</a:t>
            </a:r>
          </a:p>
          <a:p>
            <a:pPr>
              <a:lnSpc>
                <a:spcPct val="150000"/>
              </a:lnSpc>
              <a:spcBef>
                <a:spcPct val="0"/>
              </a:spcBef>
              <a:buBlip>
                <a:blip r:embed="rId5"/>
              </a:buBlip>
            </a:pPr>
            <a:r>
              <a:rPr lang="en-US" altLang="en-US" sz="2400" dirty="0" smtClean="0">
                <a:ea typeface="ＭＳ Ｐゴシック" panose="020B0600070205080204" pitchFamily="34" charset="-128"/>
              </a:rPr>
              <a:t>Time for Personal Reflection/ Survey responses</a:t>
            </a:r>
          </a:p>
          <a:p>
            <a:pPr>
              <a:lnSpc>
                <a:spcPct val="150000"/>
              </a:lnSpc>
              <a:spcBef>
                <a:spcPct val="0"/>
              </a:spcBef>
              <a:buBlip>
                <a:blip r:embed="rId5"/>
              </a:buBlip>
            </a:pPr>
            <a:r>
              <a:rPr lang="en-US" altLang="en-US" sz="2400" dirty="0" smtClean="0">
                <a:ea typeface="ＭＳ Ｐゴシック" panose="020B0600070205080204" pitchFamily="34" charset="-128"/>
              </a:rPr>
              <a:t>Homework:  Goal(s) for next year</a:t>
            </a:r>
            <a:endParaRPr lang="en-US" altLang="en-US" sz="2400" dirty="0">
              <a:ea typeface="ＭＳ Ｐゴシック" panose="020B0600070205080204" pitchFamily="34" charset="-128"/>
            </a:endParaRPr>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046470"/>
      </p:ext>
    </p:extLst>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600" b="1" i="1" u="none" strike="noStrike" kern="1200" cap="none" spc="0" normalizeH="0" baseline="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Role Model</a:t>
            </a: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609600" y="1710759"/>
            <a:ext cx="8763000" cy="371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Role Model video</a:t>
            </a:r>
          </a:p>
          <a:p>
            <a:pPr marL="457200" marR="0" lvl="1" indent="0" algn="l" defTabSz="914400" rtl="0" eaLnBrk="0" fontAlgn="base" latinLnBrk="0" hangingPunct="0">
              <a:lnSpc>
                <a:spcPct val="100000"/>
              </a:lnSpc>
              <a:spcBef>
                <a:spcPct val="20000"/>
              </a:spcBef>
              <a:spcAft>
                <a:spcPct val="0"/>
              </a:spcAft>
              <a:buClrTx/>
              <a:buSzTx/>
              <a:buFontTx/>
              <a:buNone/>
              <a:tabLst/>
              <a:defRPr/>
            </a:pPr>
            <a:r>
              <a:rPr kumimoji="0" lang="en-US" sz="2800" b="0" i="0" u="sng" strike="noStrike" kern="1200" cap="none" spc="0" normalizeH="0" baseline="0" noProof="0" dirty="0" smtClean="0">
                <a:ln>
                  <a:noFill/>
                </a:ln>
                <a:solidFill>
                  <a:srgbClr val="000000"/>
                </a:solidFill>
                <a:effectLst/>
                <a:uLnTx/>
                <a:uFillTx/>
                <a:latin typeface="Arial" panose="020B0604020202020204" pitchFamily="34" charset="0"/>
                <a:ea typeface="Osaka" pitchFamily="1" charset="-128"/>
                <a:cs typeface="+mn-cs"/>
                <a:hlinkClick r:id="rId5"/>
              </a:rPr>
              <a:t>https</a:t>
            </a:r>
            <a:r>
              <a:rPr kumimoji="0" lang="en-US" sz="2800" b="0" i="0" u="sng" strike="noStrike" kern="1200" cap="none" spc="0" normalizeH="0" baseline="0" noProof="0" dirty="0">
                <a:ln>
                  <a:noFill/>
                </a:ln>
                <a:solidFill>
                  <a:srgbClr val="000000"/>
                </a:solidFill>
                <a:effectLst/>
                <a:uLnTx/>
                <a:uFillTx/>
                <a:latin typeface="Arial" panose="020B0604020202020204" pitchFamily="34" charset="0"/>
                <a:ea typeface="Osaka" pitchFamily="1" charset="-128"/>
                <a:cs typeface="+mn-cs"/>
                <a:hlinkClick r:id="rId5"/>
              </a:rPr>
              <a:t>://</a:t>
            </a:r>
            <a:r>
              <a:rPr kumimoji="0" lang="en-US" sz="2800" b="0" i="0" u="sng" strike="noStrike" kern="1200" cap="none" spc="0" normalizeH="0" baseline="0" noProof="0" dirty="0" smtClean="0">
                <a:ln>
                  <a:noFill/>
                </a:ln>
                <a:solidFill>
                  <a:srgbClr val="000000"/>
                </a:solidFill>
                <a:effectLst/>
                <a:uLnTx/>
                <a:uFillTx/>
                <a:latin typeface="Arial" panose="020B0604020202020204" pitchFamily="34" charset="0"/>
                <a:ea typeface="Osaka" pitchFamily="1" charset="-128"/>
                <a:cs typeface="+mn-cs"/>
                <a:hlinkClick r:id="rId5"/>
              </a:rPr>
              <a:t>vimeopro.com/user10550772/scigirls-profiles-latinas-at-work</a:t>
            </a:r>
            <a:endParaRPr kumimoji="0" lang="en-US" sz="2800" b="0" i="0" u="sng" strike="noStrike" kern="1200" cap="none" spc="0" normalizeH="0" baseline="0" noProof="0" dirty="0" smtClean="0">
              <a:ln>
                <a:noFill/>
              </a:ln>
              <a:solidFill>
                <a:srgbClr val="000000"/>
              </a:solidFill>
              <a:effectLst/>
              <a:uLnTx/>
              <a:uFillTx/>
              <a:latin typeface="Arial" panose="020B0604020202020204" pitchFamily="34" charset="0"/>
              <a:ea typeface="Osaka" pitchFamily="1" charset="-128"/>
              <a:cs typeface="+mn-cs"/>
            </a:endParaRPr>
          </a:p>
          <a:p>
            <a:pPr marL="457200" marR="0" lvl="1" indent="0" algn="l"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Osaka" pitchFamily="1" charset="-128"/>
              <a:cs typeface="+mn-cs"/>
            </a:endParaRPr>
          </a:p>
          <a:p>
            <a:pPr marL="0" marR="0" lvl="0" indent="-228600" algn="l" defTabSz="914400" rtl="0" eaLnBrk="0" fontAlgn="base" latinLnBrk="0" hangingPunct="0">
              <a:lnSpc>
                <a:spcPct val="100000"/>
              </a:lnSpc>
              <a:spcBef>
                <a:spcPct val="20000"/>
              </a:spcBef>
              <a:spcAft>
                <a:spcPct val="0"/>
              </a:spcAft>
              <a:buClrTx/>
              <a:buSzTx/>
              <a:buFontTx/>
              <a:buNone/>
              <a:tabLst/>
              <a:defRPr/>
            </a:pPr>
            <a:r>
              <a:rPr lang="en-US" dirty="0" err="1" smtClean="0">
                <a:solidFill>
                  <a:srgbClr val="000000"/>
                </a:solidFill>
              </a:rPr>
              <a:t>Orietta</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Osaka" pitchFamily="1" charset="-128"/>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1950" y="424815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930890"/>
      </p:ext>
    </p:extLst>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1" descr="greenwallpaperri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00625"/>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7" descr="bluewallpaperri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sciGirls_panton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0213" y="2495550"/>
            <a:ext cx="4243387"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9"/>
          <p:cNvSpPr>
            <a:spLocks noChangeArrowheads="1"/>
          </p:cNvSpPr>
          <p:nvPr/>
        </p:nvSpPr>
        <p:spPr bwMode="auto">
          <a:xfrm>
            <a:off x="1600200" y="3671888"/>
            <a:ext cx="441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Train the Trainer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GETAS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Day 3</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rPr>
              <a:t>Dr. Barbara Billington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rPr>
              <a:t>University of Minnesota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rPr>
              <a:t>STEM </a:t>
            </a:r>
            <a:r>
              <a:rPr kumimoji="0" lang="en-US" altLang="en-US" sz="1800" b="0" i="0" u="none" strike="noStrike" kern="1200" cap="none" spc="0" normalizeH="0" baseline="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Education</a:t>
            </a:r>
            <a:endPar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545454"/>
                </a:solidFill>
                <a:effectLst/>
                <a:uLnTx/>
                <a:uFillTx/>
                <a:latin typeface="Lucida Sans" panose="020B0602030504020204" pitchFamily="34" charset="0"/>
                <a:ea typeface="ＭＳ Ｐゴシック" panose="020B0600070205080204" pitchFamily="34" charset="-128"/>
                <a:cs typeface="+mn-cs"/>
              </a:rPr>
              <a:t>June 25-28, 2019</a:t>
            </a:r>
            <a:endParaRPr kumimoji="0" lang="en-US" altLang="en-US" sz="1800" b="0" i="0" u="none" strike="noStrike" kern="1200" cap="none" spc="0" normalizeH="0" baseline="0" noProof="0" dirty="0">
              <a:ln>
                <a:noFill/>
              </a:ln>
              <a:solidFill>
                <a:srgbClr val="545454"/>
              </a:solidFill>
              <a:effectLst/>
              <a:uLnTx/>
              <a:uFillTx/>
              <a:latin typeface="Lucida Sans" panose="020B0602030504020204" pitchFamily="34" charset="0"/>
              <a:ea typeface="ＭＳ Ｐゴシック" panose="020B0600070205080204" pitchFamily="34" charset="-128"/>
              <a:cs typeface="+mn-cs"/>
            </a:endParaRPr>
          </a:p>
        </p:txBody>
      </p:sp>
      <p:pic>
        <p:nvPicPr>
          <p:cNvPr id="3078" name="Picture 30"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7075" y="1066800"/>
            <a:ext cx="1965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3" descr="PKGO_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101850"/>
            <a:ext cx="1066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4" descr="scigirls_funderlogos_tra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5943600"/>
            <a:ext cx="35052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2" descr="C:\Users\roehr013\Desktop\Logo-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4527" y="5714206"/>
            <a:ext cx="1447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362385"/>
      </p:ext>
    </p:extLst>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600" b="1" i="1" u="none" strike="noStrike" kern="1200" cap="none" spc="0" normalizeH="0" baseline="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Role Model</a:t>
            </a: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2743200" y="2362200"/>
            <a:ext cx="31242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hlinkClick r:id="rId5"/>
              </a:rPr>
              <a:t>Role Model video</a:t>
            </a:r>
            <a:endPar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lang="en-US" altLang="en-US" sz="2800" dirty="0">
              <a:solidFill>
                <a:srgbClr val="000000"/>
              </a:solidFill>
              <a:ea typeface="ＭＳ Ｐゴシック" panose="020B0600070205080204" pitchFamily="34"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“Seven”</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1950" y="424815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12143"/>
      </p:ext>
    </p:extLst>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Our Agenda for today</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304800" y="1447800"/>
            <a:ext cx="81534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Role Models and Revisit survey/feedback</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Brief introduction to “Training” Modules 5 &amp; 6</a:t>
            </a:r>
            <a:endPar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742950" marR="0" lvl="1" indent="-28575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Resources on </a:t>
            </a:r>
            <a:r>
              <a:rPr kumimoji="0" lang="en-US" altLang="en-US" sz="2000" b="0" i="0"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34" charset="-128"/>
                <a:cs typeface="+mn-cs"/>
              </a:rPr>
              <a:t>Weebly</a:t>
            </a:r>
            <a:r>
              <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and Facebook and Google Folders</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Lunch: </a:t>
            </a: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our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guest </a:t>
            </a: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speaker – Marie Domingo</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How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will you reach your goals</a:t>
            </a: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Work Time</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Role Models revisited</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Time for Personal Reflection/ Survey responses</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Homework:</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754661"/>
      </p:ext>
    </p:extLst>
  </p:cSld>
  <p:clrMapOvr>
    <a:masterClrMapping/>
  </p:clrMapOvr>
  <p:transition spd="med">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Module 5 Overview</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304800" y="1644502"/>
            <a:ext cx="82296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Solving</a:t>
            </a:r>
            <a:r>
              <a:rPr kumimoji="0" lang="en-US" altLang="en-US" sz="44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Problems</a:t>
            </a:r>
            <a:endParaRPr kumimoji="0" lang="en-US" alt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smtClean="0">
                <a:ln>
                  <a:noFill/>
                </a:ln>
                <a:solidFill>
                  <a:srgbClr val="B05110"/>
                </a:solidFill>
                <a:effectLst/>
                <a:uLnTx/>
                <a:uFillTx/>
                <a:latin typeface="Arial" panose="020B0604020202020204" pitchFamily="34" charset="0"/>
                <a:ea typeface="ＭＳ Ｐゴシック" panose="020B0600070205080204" pitchFamily="34" charset="-128"/>
                <a:cs typeface="+mn-cs"/>
              </a:rPr>
              <a:t>SG2:</a:t>
            </a:r>
            <a:r>
              <a:rPr kumimoji="0" lang="en-US" altLang="en-US" sz="4400" b="0" i="0" u="none" strike="noStrike" kern="1200" cap="none" spc="0" normalizeH="0" noProof="0" dirty="0" smtClean="0">
                <a:ln>
                  <a:noFill/>
                </a:ln>
                <a:solidFill>
                  <a:srgbClr val="B05110"/>
                </a:solidFill>
                <a:effectLst/>
                <a:uLnTx/>
                <a:uFillTx/>
                <a:latin typeface="Arial" panose="020B0604020202020204" pitchFamily="34" charset="0"/>
                <a:ea typeface="ＭＳ Ｐゴシック" panose="020B0600070205080204" pitchFamily="34" charset="-128"/>
                <a:cs typeface="+mn-cs"/>
              </a:rPr>
              <a:t> Support girls as they investigate questions and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noProof="0" dirty="0" smtClean="0">
                <a:ln>
                  <a:noFill/>
                </a:ln>
                <a:solidFill>
                  <a:srgbClr val="B05110"/>
                </a:solidFill>
                <a:effectLst/>
                <a:uLnTx/>
                <a:uFillTx/>
                <a:latin typeface="Arial" panose="020B0604020202020204" pitchFamily="34" charset="0"/>
                <a:ea typeface="ＭＳ Ｐゴシック" panose="020B0600070205080204" pitchFamily="34" charset="-128"/>
                <a:cs typeface="+mn-cs"/>
              </a:rPr>
              <a:t>solve problems using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noProof="0" dirty="0" smtClean="0">
                <a:ln>
                  <a:noFill/>
                </a:ln>
                <a:solidFill>
                  <a:srgbClr val="B05110"/>
                </a:solidFill>
                <a:effectLst/>
                <a:uLnTx/>
                <a:uFillTx/>
                <a:latin typeface="Arial" panose="020B0604020202020204" pitchFamily="34" charset="0"/>
                <a:ea typeface="ＭＳ Ｐゴシック" panose="020B0600070205080204" pitchFamily="34" charset="-128"/>
                <a:cs typeface="+mn-cs"/>
              </a:rPr>
              <a:t>STEM practices</a:t>
            </a:r>
            <a:r>
              <a:rPr kumimoji="0" lang="en-US" altLang="en-US" sz="4400" b="0" i="0" u="none" strike="noStrike" kern="1200" cap="none" spc="0" normalizeH="0" baseline="0" noProof="0" dirty="0" smtClean="0">
                <a:ln>
                  <a:noFill/>
                </a:ln>
                <a:solidFill>
                  <a:srgbClr val="B05110"/>
                </a:solidFill>
                <a:effectLst/>
                <a:uLnTx/>
                <a:uFillTx/>
                <a:latin typeface="Arial" panose="020B0604020202020204" pitchFamily="34" charset="0"/>
                <a:ea typeface="ＭＳ Ｐゴシック" panose="020B0600070205080204" pitchFamily="34" charset="-128"/>
                <a:cs typeface="+mn-cs"/>
              </a:rPr>
              <a:t>.</a:t>
            </a:r>
          </a:p>
          <a:p>
            <a:pPr marL="571500" marR="0" lvl="0" indent="-571500" algn="l" defTabSz="914400" rtl="0" eaLnBrk="0" fontAlgn="base" latinLnBrk="0" hangingPunct="0">
              <a:lnSpc>
                <a:spcPct val="100000"/>
              </a:lnSpc>
              <a:spcBef>
                <a:spcPct val="0"/>
              </a:spcBef>
              <a:spcAft>
                <a:spcPct val="0"/>
              </a:spcAft>
              <a:buClrTx/>
              <a:buSzTx/>
              <a:buFontTx/>
              <a:buChar char="-"/>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8 NGSS Science and Engineering</a:t>
            </a:r>
            <a:r>
              <a:rPr kumimoji="0" lang="en-US" altLang="en-US" sz="28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Practices</a:t>
            </a:r>
          </a:p>
          <a:p>
            <a:pPr marL="571500" marR="0" lvl="0" indent="-571500" algn="l" defTabSz="914400" rtl="0" eaLnBrk="0" fontAlgn="base" latinLnBrk="0" hangingPunct="0">
              <a:lnSpc>
                <a:spcPct val="100000"/>
              </a:lnSpc>
              <a:spcBef>
                <a:spcPct val="0"/>
              </a:spcBef>
              <a:spcAft>
                <a:spcPct val="0"/>
              </a:spcAft>
              <a:buClrTx/>
              <a:buSzTx/>
              <a:buFontTx/>
              <a:buChar char="-"/>
              <a:tabLst/>
              <a:defRPr/>
            </a:pPr>
            <a:r>
              <a:rPr lang="en-US" altLang="en-US" sz="2800" baseline="0" dirty="0" smtClean="0">
                <a:solidFill>
                  <a:srgbClr val="000000"/>
                </a:solidFill>
                <a:ea typeface="ＭＳ Ｐゴシック" panose="020B0600070205080204" pitchFamily="34" charset="-128"/>
              </a:rPr>
              <a:t>Creativity</a:t>
            </a:r>
            <a:r>
              <a:rPr lang="en-US" altLang="en-US" sz="2800" dirty="0" smtClean="0">
                <a:solidFill>
                  <a:srgbClr val="000000"/>
                </a:solidFill>
                <a:ea typeface="ＭＳ Ｐゴシック" panose="020B0600070205080204" pitchFamily="34" charset="-128"/>
              </a:rPr>
              <a:t> is part of the “nature of science”</a:t>
            </a:r>
            <a:endPar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72885"/>
      </p:ext>
    </p:extLst>
  </p:cSld>
  <p:clrMapOvr>
    <a:masterClrMapping/>
  </p:clrMapOvr>
  <p:transition spd="med">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Module 5 Overview</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1104900" y="2583220"/>
            <a:ext cx="69342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lvl="0" algn="ctr">
              <a:spcBef>
                <a:spcPct val="0"/>
              </a:spcBef>
              <a:buNone/>
            </a:pPr>
            <a:r>
              <a:rPr lang="en-US" sz="4400" dirty="0" smtClean="0"/>
              <a:t>“</a:t>
            </a:r>
            <a:r>
              <a:rPr lang="en-US" sz="4400" dirty="0"/>
              <a:t>Student </a:t>
            </a:r>
            <a:r>
              <a:rPr lang="en-US" sz="4400" dirty="0" smtClean="0"/>
              <a:t>questions </a:t>
            </a:r>
            <a:r>
              <a:rPr lang="en-US" sz="4400" dirty="0"/>
              <a:t>are the seeds of student learning.” </a:t>
            </a:r>
            <a:endParaRPr lang="en-US" sz="4400" dirty="0" smtClean="0"/>
          </a:p>
          <a:p>
            <a:pPr lvl="0" algn="ctr">
              <a:spcBef>
                <a:spcPct val="0"/>
              </a:spcBef>
              <a:buNone/>
            </a:pPr>
            <a:endParaRPr lang="en-US" sz="4400" dirty="0" smtClean="0"/>
          </a:p>
          <a:p>
            <a:pPr lvl="0" algn="ctr">
              <a:spcBef>
                <a:spcPct val="0"/>
              </a:spcBef>
              <a:buNone/>
            </a:pPr>
            <a:r>
              <a:rPr lang="en-US" sz="4400" dirty="0" smtClean="0"/>
              <a:t>Ramsey </a:t>
            </a:r>
            <a:r>
              <a:rPr lang="en-US" sz="4400" dirty="0"/>
              <a:t>Musallam</a:t>
            </a:r>
            <a:endParaRPr kumimoji="0" lang="en-US" altLang="en-US" sz="4400" b="0" i="0" u="none" strike="noStrike" kern="1200" cap="none" spc="0" normalizeH="0" baseline="0" noProof="0" dirty="0" smtClean="0">
              <a:ln>
                <a:noFill/>
              </a:ln>
              <a:solidFill>
                <a:srgbClr val="000000"/>
              </a:solidFill>
              <a:effectLst/>
              <a:uLnTx/>
              <a:uFillTx/>
              <a:ea typeface="ＭＳ Ｐゴシック" panose="020B0600070205080204" pitchFamily="34" charset="-128"/>
            </a:endParaRPr>
          </a:p>
        </p:txBody>
      </p:sp>
    </p:spTree>
    <p:extLst>
      <p:ext uri="{BB962C8B-B14F-4D97-AF65-F5344CB8AC3E}">
        <p14:creationId xmlns:p14="http://schemas.microsoft.com/office/powerpoint/2010/main" val="4152066821"/>
      </p:ext>
    </p:extLst>
  </p:cSld>
  <p:clrMapOvr>
    <a:masterClrMapping/>
  </p:clrMapOvr>
  <p:transition spd="med">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Module 5 Overview</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304800" y="1644502"/>
            <a:ext cx="82296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US" alt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Asking your Students</a:t>
            </a:r>
            <a:r>
              <a:rPr kumimoji="0" lang="en-US" altLang="en-US" sz="44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to </a:t>
            </a:r>
            <a:r>
              <a:rPr kumimoji="0" lang="en-US" alt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Solve</a:t>
            </a:r>
            <a:r>
              <a:rPr kumimoji="0" lang="en-US" altLang="en-US" sz="44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Problems… requires a shift in our thinking…</a:t>
            </a:r>
          </a:p>
          <a:p>
            <a:pPr marL="0" marR="0" lvl="0" indent="0" algn="ctr" defTabSz="914400" rtl="0" eaLnBrk="0" fontAlgn="base" latinLnBrk="0" hangingPunct="0">
              <a:lnSpc>
                <a:spcPct val="150000"/>
              </a:lnSpc>
              <a:spcBef>
                <a:spcPct val="0"/>
              </a:spcBef>
              <a:spcAft>
                <a:spcPct val="0"/>
              </a:spcAft>
              <a:buClrTx/>
              <a:buSzTx/>
              <a:buFontTx/>
              <a:buNone/>
              <a:tabLst/>
              <a:defRPr/>
            </a:pPr>
            <a:r>
              <a:rPr lang="en-US" altLang="en-US" sz="4400" dirty="0" smtClean="0">
                <a:solidFill>
                  <a:srgbClr val="000000"/>
                </a:solidFill>
                <a:ea typeface="ＭＳ Ｐゴシック" panose="020B0600070205080204" pitchFamily="34" charset="-128"/>
              </a:rPr>
              <a:t>We must be facilitators and guides not directors.</a:t>
            </a:r>
            <a:endParaRPr lang="en-US" altLang="en-US" sz="4400" baseline="0" dirty="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354013464"/>
      </p:ext>
    </p:extLst>
  </p:cSld>
  <p:clrMapOvr>
    <a:masterClrMapping/>
  </p:clrMapOvr>
  <p:transition spd="med">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Module 5 Overview</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pic>
        <p:nvPicPr>
          <p:cNvPr id="3" name="Picture 2"/>
          <p:cNvPicPr>
            <a:picLocks noChangeAspect="1"/>
          </p:cNvPicPr>
          <p:nvPr/>
        </p:nvPicPr>
        <p:blipFill>
          <a:blip r:embed="rId5"/>
          <a:stretch>
            <a:fillRect/>
          </a:stretch>
        </p:blipFill>
        <p:spPr>
          <a:xfrm>
            <a:off x="-11290" y="1701234"/>
            <a:ext cx="8490251" cy="4775766"/>
          </a:xfrm>
          <a:prstGeom prst="rect">
            <a:avLst/>
          </a:prstGeom>
        </p:spPr>
      </p:pic>
    </p:spTree>
    <p:extLst>
      <p:ext uri="{BB962C8B-B14F-4D97-AF65-F5344CB8AC3E}">
        <p14:creationId xmlns:p14="http://schemas.microsoft.com/office/powerpoint/2010/main" val="961271487"/>
      </p:ext>
    </p:extLst>
  </p:cSld>
  <p:clrMapOvr>
    <a:masterClrMapping/>
  </p:clrMapOvr>
  <p:transition spd="med">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Module 5 Overview</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pic>
        <p:nvPicPr>
          <p:cNvPr id="2" name="Picture 1"/>
          <p:cNvPicPr>
            <a:picLocks noChangeAspect="1"/>
          </p:cNvPicPr>
          <p:nvPr/>
        </p:nvPicPr>
        <p:blipFill>
          <a:blip r:embed="rId5"/>
          <a:stretch>
            <a:fillRect/>
          </a:stretch>
        </p:blipFill>
        <p:spPr>
          <a:xfrm>
            <a:off x="2552700" y="1419225"/>
            <a:ext cx="4038600" cy="5238750"/>
          </a:xfrm>
          <a:prstGeom prst="rect">
            <a:avLst/>
          </a:prstGeom>
        </p:spPr>
      </p:pic>
    </p:spTree>
    <p:extLst>
      <p:ext uri="{BB962C8B-B14F-4D97-AF65-F5344CB8AC3E}">
        <p14:creationId xmlns:p14="http://schemas.microsoft.com/office/powerpoint/2010/main" val="4185403134"/>
      </p:ext>
    </p:extLst>
  </p:cSld>
  <p:clrMapOvr>
    <a:masterClrMapping/>
  </p:clrMapOvr>
  <p:transition spd="med">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a:stretch/>
        </p:blipFill>
        <p:spPr>
          <a:xfrm>
            <a:off x="-12700" y="-6350"/>
            <a:ext cx="9169399" cy="6870700"/>
          </a:xfrm>
          <a:prstGeom prst="rect">
            <a:avLst/>
          </a:prstGeom>
          <a:noFill/>
          <a:ln>
            <a:noFill/>
          </a:ln>
        </p:spPr>
      </p:pic>
      <p:pic>
        <p:nvPicPr>
          <p:cNvPr id="283" name="Shape 283"/>
          <p:cNvPicPr preferRelativeResize="0"/>
          <p:nvPr/>
        </p:nvPicPr>
        <p:blipFill rotWithShape="1">
          <a:blip r:embed="rId4">
            <a:alphaModFix/>
          </a:blip>
          <a:srcRect/>
          <a:stretch/>
        </p:blipFill>
        <p:spPr>
          <a:xfrm>
            <a:off x="0" y="5486400"/>
            <a:ext cx="3429000" cy="1306511"/>
          </a:xfrm>
          <a:prstGeom prst="rect">
            <a:avLst/>
          </a:prstGeom>
          <a:noFill/>
          <a:ln>
            <a:noFill/>
          </a:ln>
        </p:spPr>
      </p:pic>
      <p:pic>
        <p:nvPicPr>
          <p:cNvPr id="284" name="Shape 284"/>
          <p:cNvPicPr preferRelativeResize="0"/>
          <p:nvPr/>
        </p:nvPicPr>
        <p:blipFill rotWithShape="1">
          <a:blip r:embed="rId5">
            <a:alphaModFix/>
          </a:blip>
          <a:srcRect/>
          <a:stretch/>
        </p:blipFill>
        <p:spPr>
          <a:xfrm>
            <a:off x="304800" y="5789612"/>
            <a:ext cx="2514599" cy="687387"/>
          </a:xfrm>
          <a:prstGeom prst="rect">
            <a:avLst/>
          </a:prstGeom>
          <a:noFill/>
          <a:ln>
            <a:noFill/>
          </a:ln>
        </p:spPr>
      </p:pic>
      <p:pic>
        <p:nvPicPr>
          <p:cNvPr id="2" name="Picture 1"/>
          <p:cNvPicPr>
            <a:picLocks noChangeAspect="1"/>
          </p:cNvPicPr>
          <p:nvPr/>
        </p:nvPicPr>
        <p:blipFill>
          <a:blip r:embed="rId6"/>
          <a:stretch>
            <a:fillRect/>
          </a:stretch>
        </p:blipFill>
        <p:spPr>
          <a:xfrm>
            <a:off x="4267200" y="61998"/>
            <a:ext cx="4525909" cy="6734004"/>
          </a:xfrm>
          <a:prstGeom prst="rect">
            <a:avLst/>
          </a:prstGeom>
        </p:spPr>
      </p:pic>
      <p:pic>
        <p:nvPicPr>
          <p:cNvPr id="3" name="Picture 2"/>
          <p:cNvPicPr>
            <a:picLocks noChangeAspect="1"/>
          </p:cNvPicPr>
          <p:nvPr/>
        </p:nvPicPr>
        <p:blipFill>
          <a:blip r:embed="rId7"/>
          <a:stretch>
            <a:fillRect/>
          </a:stretch>
        </p:blipFill>
        <p:spPr>
          <a:xfrm>
            <a:off x="304800" y="1905000"/>
            <a:ext cx="3755461" cy="2822693"/>
          </a:xfrm>
          <a:prstGeom prst="rect">
            <a:avLst/>
          </a:prstGeom>
        </p:spPr>
      </p:pic>
    </p:spTree>
    <p:extLst>
      <p:ext uri="{BB962C8B-B14F-4D97-AF65-F5344CB8AC3E}">
        <p14:creationId xmlns:p14="http://schemas.microsoft.com/office/powerpoint/2010/main" val="885842055"/>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b="1" dirty="0" smtClean="0">
                <a:ea typeface="ＭＳ Ｐゴシック" panose="020B0600070205080204" pitchFamily="34" charset="-128"/>
              </a:rPr>
              <a:t>GETAS Course Overview</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190500" y="2585014"/>
            <a:ext cx="8763000" cy="259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lvl="1">
              <a:lnSpc>
                <a:spcPct val="150000"/>
              </a:lnSpc>
              <a:buBlip>
                <a:blip r:embed="rId5"/>
              </a:buBlip>
            </a:pPr>
            <a:r>
              <a:rPr lang="en-US" altLang="en-US" dirty="0"/>
              <a:t>This course is designed to meet your needs… where </a:t>
            </a:r>
            <a:r>
              <a:rPr lang="en-US" altLang="en-US" dirty="0" smtClean="0"/>
              <a:t>each of you </a:t>
            </a:r>
            <a:r>
              <a:rPr lang="en-US" altLang="en-US" dirty="0"/>
              <a:t>are at… we are looking </a:t>
            </a:r>
            <a:r>
              <a:rPr lang="en-US" altLang="en-US" dirty="0" smtClean="0"/>
              <a:t>for personalized learning goals and competency-based </a:t>
            </a:r>
            <a:r>
              <a:rPr lang="en-US" altLang="en-US" dirty="0"/>
              <a:t>evidence and </a:t>
            </a:r>
            <a:r>
              <a:rPr lang="en-US" altLang="en-US" dirty="0" smtClean="0"/>
              <a:t>growth.</a:t>
            </a:r>
            <a:endParaRPr lang="en-US" altLang="en-US" dirty="0"/>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1950" y="424815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604587"/>
      </p:ext>
    </p:extLst>
  </p:cSld>
  <p:clrMapOvr>
    <a:masterClrMapping/>
  </p:clrMapOvr>
  <p:transition spd="med">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6882634" y="577850"/>
            <a:ext cx="2048641"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Module 5 Overview</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1"/>
          <p:cNvPicPr>
            <a:picLocks noGrp="1" noChangeAspect="1"/>
          </p:cNvPicPr>
          <p:nvPr>
            <p:ph idx="1"/>
          </p:nvPr>
        </p:nvPicPr>
        <p:blipFill rotWithShape="1">
          <a:blip r:embed="rId5"/>
          <a:srcRect l="33334" t="21266" r="34374" b="5556"/>
          <a:stretch/>
        </p:blipFill>
        <p:spPr>
          <a:xfrm>
            <a:off x="2147795" y="593725"/>
            <a:ext cx="4734839" cy="6035675"/>
          </a:xfrm>
          <a:prstGeom prst="rect">
            <a:avLst/>
          </a:prstGeom>
        </p:spPr>
      </p:pic>
      <p:pic>
        <p:nvPicPr>
          <p:cNvPr id="5123" name="Picture 5" descr="sciGirls_pantone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581909"/>
      </p:ext>
    </p:extLst>
  </p:cSld>
  <p:clrMapOvr>
    <a:masterClrMapping/>
  </p:clrMapOvr>
  <p:transition spd="med">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Module 5 Overview</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533400" y="1977241"/>
            <a:ext cx="7772400" cy="4114800"/>
          </a:xfrm>
        </p:spPr>
        <p:txBody>
          <a:bodyPr/>
          <a:lstStyle/>
          <a:p>
            <a:r>
              <a:rPr lang="en-US" dirty="0" smtClean="0"/>
              <a:t>Provide activities and templates to help girls organize their problem solving.</a:t>
            </a:r>
          </a:p>
          <a:p>
            <a:r>
              <a:rPr lang="en-US" dirty="0" smtClean="0"/>
              <a:t>What activities do you already do?</a:t>
            </a:r>
          </a:p>
          <a:p>
            <a:endParaRPr lang="en-US" dirty="0"/>
          </a:p>
          <a:p>
            <a:endParaRPr lang="en-US" dirty="0" smtClean="0"/>
          </a:p>
          <a:p>
            <a:endParaRPr lang="en-US" dirty="0"/>
          </a:p>
          <a:p>
            <a:r>
              <a:rPr lang="en-US" dirty="0" smtClean="0"/>
              <a:t>When students ask “why” this can spark their curiosity!</a:t>
            </a:r>
            <a:endParaRPr lang="en-US" dirty="0"/>
          </a:p>
        </p:txBody>
      </p:sp>
    </p:spTree>
    <p:extLst>
      <p:ext uri="{BB962C8B-B14F-4D97-AF65-F5344CB8AC3E}">
        <p14:creationId xmlns:p14="http://schemas.microsoft.com/office/powerpoint/2010/main" val="235888139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Module 5 Overview</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YsYHqfk0X2A"/>
          <p:cNvPicPr>
            <a:picLocks noGrp="1" noRot="1" noChangeAspect="1"/>
          </p:cNvPicPr>
          <p:nvPr>
            <p:ph idx="1"/>
            <a:videoFile r:link="rId1"/>
          </p:nvPr>
        </p:nvPicPr>
        <p:blipFill>
          <a:blip r:embed="rId7"/>
          <a:stretch>
            <a:fillRect/>
          </a:stretch>
        </p:blipFill>
        <p:spPr>
          <a:xfrm>
            <a:off x="1676400" y="1874838"/>
            <a:ext cx="5799666" cy="3262312"/>
          </a:xfrm>
          <a:prstGeom prst="rect">
            <a:avLst/>
          </a:prstGeom>
        </p:spPr>
      </p:pic>
      <p:sp>
        <p:nvSpPr>
          <p:cNvPr id="3" name="TextBox 2"/>
          <p:cNvSpPr txBox="1"/>
          <p:nvPr/>
        </p:nvSpPr>
        <p:spPr>
          <a:xfrm>
            <a:off x="398170" y="6027003"/>
            <a:ext cx="8533105" cy="830997"/>
          </a:xfrm>
          <a:prstGeom prst="rect">
            <a:avLst/>
          </a:prstGeom>
          <a:noFill/>
        </p:spPr>
        <p:txBody>
          <a:bodyPr wrap="none" rtlCol="0">
            <a:spAutoFit/>
          </a:bodyPr>
          <a:lstStyle/>
          <a:p>
            <a:r>
              <a:rPr lang="en-US" dirty="0" smtClean="0"/>
              <a:t>Three Rules that Spark Learning:</a:t>
            </a:r>
          </a:p>
          <a:p>
            <a:r>
              <a:rPr lang="en-US" dirty="0" smtClean="0"/>
              <a:t>Curiosity comes First, Embrace the Mess, Practice Reflection</a:t>
            </a:r>
            <a:endParaRPr lang="en-US" dirty="0"/>
          </a:p>
        </p:txBody>
      </p:sp>
    </p:spTree>
    <p:extLst>
      <p:ext uri="{BB962C8B-B14F-4D97-AF65-F5344CB8AC3E}">
        <p14:creationId xmlns:p14="http://schemas.microsoft.com/office/powerpoint/2010/main" val="2011732626"/>
      </p:ext>
    </p:extLst>
  </p:cSld>
  <p:clrMapOvr>
    <a:masterClrMapping/>
  </p:clrMapOvr>
  <p:transition spd="med">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Module 6 Overview</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304800" y="1644502"/>
            <a:ext cx="8229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spcBef>
                <a:spcPct val="0"/>
              </a:spcBef>
              <a:spcAft>
                <a:spcPct val="0"/>
              </a:spcAft>
              <a:buClrTx/>
              <a:buSzTx/>
              <a:buFontTx/>
              <a:buNone/>
              <a:tabLst/>
              <a:defRPr/>
            </a:pPr>
            <a:r>
              <a:rPr kumimoji="0" lang="en-US" alt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Challenging STEM/CTE Stereotypes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smtClean="0">
                <a:ln>
                  <a:noFill/>
                </a:ln>
                <a:solidFill>
                  <a:srgbClr val="CC0099"/>
                </a:solidFill>
                <a:effectLst/>
                <a:uLnTx/>
                <a:uFillTx/>
                <a:latin typeface="Arial" panose="020B0604020202020204" pitchFamily="34" charset="0"/>
                <a:ea typeface="ＭＳ Ｐゴシック" panose="020B0600070205080204" pitchFamily="34" charset="-128"/>
                <a:cs typeface="+mn-cs"/>
              </a:rPr>
              <a:t>SG4: Encourage girls</a:t>
            </a:r>
            <a:r>
              <a:rPr kumimoji="0" lang="en-US" altLang="en-US" sz="4400" b="0" i="0" u="none" strike="noStrike" kern="1200" cap="none" spc="0" normalizeH="0" noProof="0" dirty="0" smtClean="0">
                <a:ln>
                  <a:noFill/>
                </a:ln>
                <a:solidFill>
                  <a:srgbClr val="CC0099"/>
                </a:solidFill>
                <a:effectLst/>
                <a:uLnTx/>
                <a:uFillTx/>
                <a:latin typeface="Arial" panose="020B0604020202020204" pitchFamily="34" charset="0"/>
                <a:ea typeface="ＭＳ Ｐゴシック" panose="020B0600070205080204" pitchFamily="34" charset="-128"/>
                <a:cs typeface="+mn-cs"/>
              </a:rPr>
              <a:t> </a:t>
            </a:r>
            <a:r>
              <a:rPr kumimoji="0" lang="en-US" altLang="en-US" sz="4400" b="0" i="0" u="none" strike="noStrike" kern="1200" cap="none" spc="0" normalizeH="0" baseline="0" noProof="0" dirty="0" smtClean="0">
                <a:ln>
                  <a:noFill/>
                </a:ln>
                <a:solidFill>
                  <a:srgbClr val="CC0099"/>
                </a:solidFill>
                <a:effectLst/>
                <a:uLnTx/>
                <a:uFillTx/>
                <a:latin typeface="Arial" panose="020B0604020202020204" pitchFamily="34" charset="0"/>
                <a:ea typeface="ＭＳ Ｐゴシック" panose="020B0600070205080204" pitchFamily="34" charset="-128"/>
                <a:cs typeface="+mn-cs"/>
              </a:rPr>
              <a:t>to identify the challenge of STEM stereotypes.</a:t>
            </a:r>
          </a:p>
          <a:p>
            <a:pPr marL="457200" marR="0" lvl="0" indent="-457200" algn="l" defTabSz="914400" rtl="0" eaLnBrk="0" fontAlgn="base" latinLnBrk="0" hangingPunct="0">
              <a:lnSpc>
                <a:spcPct val="100000"/>
              </a:lnSpc>
              <a:spcBef>
                <a:spcPct val="0"/>
              </a:spcBef>
              <a:spcAft>
                <a:spcPct val="0"/>
              </a:spcAft>
              <a:buClrTx/>
              <a:buSzTx/>
              <a:buFontTx/>
              <a:buChar char="-"/>
              <a:tabLst/>
              <a:defRPr/>
            </a:pPr>
            <a:r>
              <a:rPr lang="en-US" altLang="en-US" dirty="0" smtClean="0">
                <a:ea typeface="ＭＳ Ｐゴシック" panose="020B0600070205080204" pitchFamily="34" charset="-128"/>
              </a:rPr>
              <a:t>Thoughtful communication</a:t>
            </a:r>
            <a:endParaRPr kumimoji="0" lang="en-US" altLang="en-US" b="0" i="0" u="none" strike="noStrike" kern="1200" cap="none" spc="0" normalizeH="0" baseline="0" noProof="0" dirty="0">
              <a:ln>
                <a:noFill/>
              </a:ln>
              <a:effectLst/>
              <a:uLnTx/>
              <a:uFillTx/>
              <a:ea typeface="ＭＳ Ｐゴシック" panose="020B0600070205080204" pitchFamily="34" charset="-128"/>
            </a:endParaRPr>
          </a:p>
          <a:p>
            <a:pPr marL="457200" marR="0" lvl="0" indent="-457200" algn="l" defTabSz="914400" rtl="0" eaLnBrk="0" fontAlgn="base" latinLnBrk="0" hangingPunct="0">
              <a:lnSpc>
                <a:spcPct val="100000"/>
              </a:lnSpc>
              <a:spcBef>
                <a:spcPct val="0"/>
              </a:spcBef>
              <a:spcAft>
                <a:spcPct val="0"/>
              </a:spcAft>
              <a:buClrTx/>
              <a:buSzTx/>
              <a:buFontTx/>
              <a:buChar char="-"/>
              <a:tabLst/>
              <a:defRPr/>
            </a:pPr>
            <a:r>
              <a:rPr lang="en-US" altLang="en-US" dirty="0" smtClean="0">
                <a:ea typeface="ＭＳ Ｐゴシック" panose="020B0600070205080204" pitchFamily="34" charset="-128"/>
              </a:rPr>
              <a:t>Sounds counterintuitive – research supports this approach</a:t>
            </a:r>
            <a:endParaRPr kumimoji="0" lang="en-US" altLang="en-US" b="0" i="0" u="none" strike="noStrike" kern="1200" cap="none" spc="0" normalizeH="0" baseline="0" noProof="0" dirty="0" smtClean="0">
              <a:ln>
                <a:noFill/>
              </a:ln>
              <a:effectLst/>
              <a:uLnTx/>
              <a:uFillTx/>
              <a:ea typeface="ＭＳ Ｐゴシック" panose="020B0600070205080204" pitchFamily="34" charset="-128"/>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936631"/>
      </p:ext>
    </p:extLst>
  </p:cSld>
  <p:clrMapOvr>
    <a:masterClrMapping/>
  </p:clrMapOvr>
  <p:transition spd="med">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Module 6 Overview</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457200" y="2279084"/>
            <a:ext cx="8229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ctr" defTabSz="914400" rtl="0" eaLnBrk="0" fontAlgn="base" latinLnBrk="0" hangingPunct="0">
              <a:spcBef>
                <a:spcPct val="0"/>
              </a:spcBef>
              <a:spcAft>
                <a:spcPct val="0"/>
              </a:spcAft>
              <a:buClrTx/>
              <a:buSzTx/>
              <a:buFontTx/>
              <a:buNone/>
              <a:tabLst/>
              <a:defRPr/>
            </a:pPr>
            <a:r>
              <a:rPr kumimoji="0" lang="en-US" alt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Take</a:t>
            </a:r>
            <a:r>
              <a:rPr kumimoji="0" lang="en-US" altLang="en-US" sz="44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a moment to draw a scientist (or engineer or mathematician or mechanic) in their work environment.</a:t>
            </a:r>
            <a:endParaRPr kumimoji="0" lang="en-US" alt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26397"/>
      </p:ext>
    </p:extLst>
  </p:cSld>
  <p:clrMapOvr>
    <a:masterClrMapping/>
  </p:clrMapOvr>
  <p:transition spd="med">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Module 6 Overview</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457200" y="2279084"/>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defTabSz="914400" rtl="0" eaLnBrk="0" fontAlgn="base" latinLnBrk="0" hangingPunct="0">
              <a:spcBef>
                <a:spcPct val="0"/>
              </a:spcBef>
              <a:spcAft>
                <a:spcPct val="0"/>
              </a:spcAft>
              <a:buClrTx/>
              <a:buSzTx/>
              <a:buFontTx/>
              <a:buNone/>
              <a:tabLst/>
              <a:defRPr/>
            </a:pPr>
            <a:r>
              <a:rPr lang="en-US" altLang="en-US" sz="3600" dirty="0" smtClean="0">
                <a:solidFill>
                  <a:srgbClr val="000000"/>
                </a:solidFill>
                <a:ea typeface="ＭＳ Ｐゴシック" panose="020B0600070205080204" pitchFamily="34" charset="-128"/>
              </a:rPr>
              <a:t>DAST</a:t>
            </a:r>
          </a:p>
          <a:p>
            <a:pPr marL="571500" indent="-571500">
              <a:spcBef>
                <a:spcPct val="0"/>
              </a:spcBef>
            </a:pPr>
            <a:r>
              <a:rPr lang="en-US" altLang="en-US" sz="3600" dirty="0" smtClean="0">
                <a:solidFill>
                  <a:srgbClr val="000000"/>
                </a:solidFill>
                <a:ea typeface="ＭＳ Ｐゴシック" panose="020B0600070205080204" pitchFamily="34" charset="-128"/>
              </a:rPr>
              <a:t>Popular study since the 1960s.</a:t>
            </a:r>
          </a:p>
          <a:p>
            <a:pPr marL="571500" indent="-571500">
              <a:spcBef>
                <a:spcPct val="0"/>
              </a:spcBef>
            </a:pPr>
            <a:r>
              <a:rPr lang="en-US" altLang="en-US" sz="3600" dirty="0" smtClean="0">
                <a:solidFill>
                  <a:srgbClr val="000000"/>
                </a:solidFill>
                <a:ea typeface="ＭＳ Ｐゴシック" panose="020B0600070205080204" pitchFamily="34" charset="-128"/>
              </a:rPr>
              <a:t>1970s only 1% drew female scientist</a:t>
            </a:r>
          </a:p>
          <a:p>
            <a:pPr marL="571500" indent="-571500">
              <a:spcBef>
                <a:spcPct val="0"/>
              </a:spcBef>
            </a:pPr>
            <a:r>
              <a:rPr lang="en-US" altLang="en-US" sz="3600" dirty="0" smtClean="0">
                <a:solidFill>
                  <a:srgbClr val="000000"/>
                </a:solidFill>
                <a:ea typeface="ＭＳ Ｐゴシック" panose="020B0600070205080204" pitchFamily="34" charset="-128"/>
              </a:rPr>
              <a:t>What % drew female scientists in 2018?</a:t>
            </a:r>
          </a:p>
          <a:p>
            <a:pPr marL="571500" indent="-571500">
              <a:spcBef>
                <a:spcPct val="0"/>
              </a:spcBef>
            </a:pPr>
            <a:endParaRPr lang="en-US" altLang="en-US" sz="3600" dirty="0">
              <a:solidFill>
                <a:srgbClr val="000000"/>
              </a:solidFill>
              <a:ea typeface="ＭＳ Ｐゴシック" panose="020B0600070205080204" pitchFamily="34" charset="-128"/>
            </a:endParaRPr>
          </a:p>
          <a:p>
            <a:pPr marL="571500" indent="-571500">
              <a:spcBef>
                <a:spcPct val="0"/>
              </a:spcBef>
            </a:pPr>
            <a:r>
              <a:rPr lang="en-US" altLang="en-US" sz="3600" dirty="0" smtClean="0">
                <a:solidFill>
                  <a:srgbClr val="000000"/>
                </a:solidFill>
                <a:ea typeface="ＭＳ Ｐゴシック" panose="020B0600070205080204" pitchFamily="34" charset="-128"/>
              </a:rPr>
              <a:t>30% (but this is uncommon)</a:t>
            </a:r>
          </a:p>
          <a:p>
            <a:pPr marL="0" marR="0" lvl="0" indent="0" defTabSz="914400" rtl="0" eaLnBrk="0" fontAlgn="base" latinLnBrk="0" hangingPunct="0">
              <a:spcBef>
                <a:spcPct val="0"/>
              </a:spcBef>
              <a:spcAft>
                <a:spcPct val="0"/>
              </a:spcAft>
              <a:buClrTx/>
              <a:buSzTx/>
              <a:buFontTx/>
              <a:buNone/>
              <a:tabLst/>
              <a:defRPr/>
            </a:pPr>
            <a:endParaRPr kumimoji="0" lang="en-US" altLang="en-US" sz="3600" b="0" i="0" u="none" strike="noStrike" kern="1200" cap="none" spc="0" normalizeH="0" baseline="0" noProof="0" dirty="0" smtClean="0">
              <a:ln>
                <a:noFill/>
              </a:ln>
              <a:solidFill>
                <a:srgbClr val="000000"/>
              </a:solidFill>
              <a:effectLst/>
              <a:uLnTx/>
              <a:uFillTx/>
              <a:ea typeface="ＭＳ Ｐゴシック" panose="020B0600070205080204" pitchFamily="34" charset="-128"/>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1073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5">
                                            <p:txEl>
                                              <p:pRg st="5" end="5"/>
                                            </p:txEl>
                                          </p:spTgt>
                                        </p:tgtEl>
                                        <p:attrNameLst>
                                          <p:attrName>style.visibility</p:attrName>
                                        </p:attrNameLst>
                                      </p:cBhvr>
                                      <p:to>
                                        <p:strVal val="visible"/>
                                      </p:to>
                                    </p:set>
                                    <p:animEffect transition="in" filter="fade">
                                      <p:cBhvr>
                                        <p:cTn id="7" dur="1000"/>
                                        <p:tgtEl>
                                          <p:spTgt spid="5125">
                                            <p:txEl>
                                              <p:pRg st="5" end="5"/>
                                            </p:txEl>
                                          </p:spTgt>
                                        </p:tgtEl>
                                      </p:cBhvr>
                                    </p:animEffect>
                                    <p:anim calcmode="lin" valueType="num">
                                      <p:cBhvr>
                                        <p:cTn id="8" dur="1000" fill="hold"/>
                                        <p:tgtEl>
                                          <p:spTgt spid="5125">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1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Module 6 Overview</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5300" y="2224088"/>
            <a:ext cx="8153400" cy="3970318"/>
          </a:xfrm>
          <a:prstGeom prst="rect">
            <a:avLst/>
          </a:prstGeom>
        </p:spPr>
        <p:txBody>
          <a:bodyPr wrap="square">
            <a:spAutoFit/>
          </a:bodyPr>
          <a:lstStyle/>
          <a:p>
            <a:pPr lvl="0">
              <a:lnSpc>
                <a:spcPct val="150000"/>
              </a:lnSpc>
              <a:buBlip>
                <a:blip r:embed="rId6"/>
              </a:buBlip>
              <a:defRPr/>
            </a:pPr>
            <a:r>
              <a:rPr lang="en-US" altLang="en-US" dirty="0" smtClean="0">
                <a:solidFill>
                  <a:srgbClr val="000000"/>
                </a:solidFill>
              </a:rPr>
              <a:t>Provide examples of what STEM looks like for professionals</a:t>
            </a:r>
          </a:p>
          <a:p>
            <a:pPr lvl="0">
              <a:lnSpc>
                <a:spcPct val="150000"/>
              </a:lnSpc>
              <a:buBlip>
                <a:blip r:embed="rId6"/>
              </a:buBlip>
              <a:defRPr/>
            </a:pPr>
            <a:r>
              <a:rPr lang="en-US" altLang="en-US" dirty="0" smtClean="0">
                <a:solidFill>
                  <a:srgbClr val="000000"/>
                </a:solidFill>
              </a:rPr>
              <a:t>Incorporate materials, images, content that counter stereotypes.</a:t>
            </a:r>
          </a:p>
          <a:p>
            <a:pPr lvl="0">
              <a:lnSpc>
                <a:spcPct val="150000"/>
              </a:lnSpc>
              <a:buBlip>
                <a:blip r:embed="rId6"/>
              </a:buBlip>
              <a:defRPr/>
            </a:pPr>
            <a:r>
              <a:rPr lang="en-US" altLang="en-US" dirty="0" smtClean="0">
                <a:solidFill>
                  <a:srgbClr val="000000"/>
                </a:solidFill>
              </a:rPr>
              <a:t>Point out that doing STEM/CTE and being a STEM or CTE person does not have to contradict how girls see </a:t>
            </a:r>
          </a:p>
          <a:p>
            <a:pPr lvl="0">
              <a:lnSpc>
                <a:spcPct val="150000"/>
              </a:lnSpc>
              <a:defRPr/>
            </a:pPr>
            <a:r>
              <a:rPr lang="en-US" altLang="en-US" dirty="0" smtClean="0">
                <a:solidFill>
                  <a:srgbClr val="000000"/>
                </a:solidFill>
              </a:rPr>
              <a:t>themselves.</a:t>
            </a:r>
          </a:p>
        </p:txBody>
      </p:sp>
      <p:sp>
        <p:nvSpPr>
          <p:cNvPr id="3" name="TextBox 2"/>
          <p:cNvSpPr txBox="1"/>
          <p:nvPr/>
        </p:nvSpPr>
        <p:spPr>
          <a:xfrm rot="20508791">
            <a:off x="103658" y="3046512"/>
            <a:ext cx="9225602" cy="1754326"/>
          </a:xfrm>
          <a:prstGeom prst="rect">
            <a:avLst/>
          </a:prstGeom>
          <a:noFill/>
        </p:spPr>
        <p:txBody>
          <a:bodyPr wrap="none" rtlCol="0">
            <a:spAutoFit/>
          </a:bodyPr>
          <a:lstStyle/>
          <a:p>
            <a:r>
              <a:rPr lang="en-US" sz="5400" b="1" dirty="0" smtClean="0">
                <a:solidFill>
                  <a:srgbClr val="FF0000"/>
                </a:solidFill>
                <a:effectLst>
                  <a:outerShdw blurRad="38100" dist="38100" dir="2700000" algn="tl">
                    <a:srgbClr val="000000">
                      <a:alpha val="43137"/>
                    </a:srgbClr>
                  </a:outerShdw>
                </a:effectLst>
              </a:rPr>
              <a:t>Be Explicit when providing </a:t>
            </a:r>
          </a:p>
          <a:p>
            <a:r>
              <a:rPr lang="en-US" sz="5400" b="1" dirty="0" smtClean="0">
                <a:solidFill>
                  <a:srgbClr val="FF0000"/>
                </a:solidFill>
                <a:effectLst>
                  <a:outerShdw blurRad="38100" dist="38100" dir="2700000" algn="tl">
                    <a:srgbClr val="000000">
                      <a:alpha val="43137"/>
                    </a:srgbClr>
                  </a:outerShdw>
                </a:effectLst>
              </a:rPr>
              <a:t>the counter-narrative.</a:t>
            </a:r>
            <a:endParaRPr lang="en-US" sz="5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445059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Module 6 Overview</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96329" y="5334000"/>
            <a:ext cx="7848600" cy="646331"/>
          </a:xfrm>
          <a:prstGeom prst="rect">
            <a:avLst/>
          </a:prstGeom>
        </p:spPr>
        <p:txBody>
          <a:bodyPr wrap="square">
            <a:spAutoFit/>
          </a:bodyPr>
          <a:lstStyle/>
          <a:p>
            <a:pPr lvl="0">
              <a:lnSpc>
                <a:spcPct val="150000"/>
              </a:lnSpc>
              <a:buBlip>
                <a:blip r:embed="rId6"/>
              </a:buBlip>
              <a:defRPr/>
            </a:pPr>
            <a:r>
              <a:rPr lang="en-US" altLang="en-US" dirty="0" smtClean="0">
                <a:solidFill>
                  <a:srgbClr val="000000"/>
                </a:solidFill>
              </a:rPr>
              <a:t>Help girls begin to identify as a STEM or CTE person.</a:t>
            </a:r>
          </a:p>
        </p:txBody>
      </p:sp>
      <p:pic>
        <p:nvPicPr>
          <p:cNvPr id="4" name="Picture 3"/>
          <p:cNvPicPr>
            <a:picLocks noChangeAspect="1"/>
          </p:cNvPicPr>
          <p:nvPr/>
        </p:nvPicPr>
        <p:blipFill>
          <a:blip r:embed="rId7"/>
          <a:stretch>
            <a:fillRect/>
          </a:stretch>
        </p:blipFill>
        <p:spPr>
          <a:xfrm>
            <a:off x="1663129" y="1683472"/>
            <a:ext cx="5715000" cy="3048000"/>
          </a:xfrm>
          <a:prstGeom prst="rect">
            <a:avLst/>
          </a:prstGeom>
        </p:spPr>
      </p:pic>
    </p:spTree>
    <p:extLst>
      <p:ext uri="{BB962C8B-B14F-4D97-AF65-F5344CB8AC3E}">
        <p14:creationId xmlns:p14="http://schemas.microsoft.com/office/powerpoint/2010/main" val="3890447632"/>
      </p:ext>
    </p:extLst>
  </p:cSld>
  <p:clrMapOvr>
    <a:masterClrMapping/>
  </p:clrMapOvr>
  <p:transition spd="med">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Module 6 Overview</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4840827"/>
            <a:ext cx="7600950" cy="1754326"/>
          </a:xfrm>
          <a:prstGeom prst="rect">
            <a:avLst/>
          </a:prstGeom>
        </p:spPr>
        <p:txBody>
          <a:bodyPr wrap="square">
            <a:spAutoFit/>
          </a:bodyPr>
          <a:lstStyle/>
          <a:p>
            <a:pPr lvl="0">
              <a:lnSpc>
                <a:spcPct val="150000"/>
              </a:lnSpc>
              <a:buBlip>
                <a:blip r:embed="rId6"/>
              </a:buBlip>
              <a:defRPr/>
            </a:pPr>
            <a:r>
              <a:rPr lang="en-US" altLang="en-US" dirty="0" smtClean="0">
                <a:solidFill>
                  <a:srgbClr val="000000"/>
                </a:solidFill>
              </a:rPr>
              <a:t>Remind girls when they are doing the work in your class they are scientists, or engineers, or mathematicians… give them the TITLE during class.</a:t>
            </a:r>
          </a:p>
        </p:txBody>
      </p:sp>
      <p:pic>
        <p:nvPicPr>
          <p:cNvPr id="1026" name="Picture 2" descr="A woman, standing waist deep in water, tags an arapaima, a large freshwater fish. A man helps to hold the fish while several people in the background wat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36661" y="1504939"/>
            <a:ext cx="5217643" cy="347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249247"/>
      </p:ext>
    </p:extLst>
  </p:cSld>
  <p:clrMapOvr>
    <a:masterClrMapping/>
  </p:clrMapOvr>
  <p:transition spd="med">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1" descr="greenwallpaperri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00625"/>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7" descr="bluewallpaperri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9"/>
          <p:cNvSpPr>
            <a:spLocks noChangeArrowheads="1"/>
          </p:cNvSpPr>
          <p:nvPr/>
        </p:nvSpPr>
        <p:spPr bwMode="auto">
          <a:xfrm>
            <a:off x="457200" y="2048655"/>
            <a:ext cx="5486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ctr">
              <a:spcBef>
                <a:spcPct val="0"/>
              </a:spcBef>
              <a:buFontTx/>
              <a:buNone/>
            </a:pPr>
            <a:r>
              <a:rPr lang="en-US" altLang="en-US" dirty="0" smtClean="0">
                <a:ea typeface="ＭＳ Ｐゴシック" panose="020B0600070205080204" pitchFamily="34" charset="-128"/>
              </a:rPr>
              <a:t>Lunch</a:t>
            </a:r>
          </a:p>
          <a:p>
            <a:pPr algn="ctr">
              <a:spcBef>
                <a:spcPct val="0"/>
              </a:spcBef>
              <a:buFontTx/>
              <a:buNone/>
            </a:pPr>
            <a:endParaRPr lang="en-US" altLang="en-US" dirty="0">
              <a:solidFill>
                <a:srgbClr val="545454"/>
              </a:solidFill>
              <a:latin typeface="Lucida Sans" panose="020B0602030504020204" pitchFamily="34" charset="0"/>
              <a:ea typeface="ＭＳ Ｐゴシック" panose="020B0600070205080204" pitchFamily="34" charset="-128"/>
            </a:endParaRPr>
          </a:p>
          <a:p>
            <a:pPr algn="ctr">
              <a:spcBef>
                <a:spcPct val="0"/>
              </a:spcBef>
              <a:buFontTx/>
              <a:buNone/>
            </a:pPr>
            <a:r>
              <a:rPr lang="en-US" altLang="en-US" dirty="0" smtClean="0">
                <a:solidFill>
                  <a:srgbClr val="545454"/>
                </a:solidFill>
                <a:latin typeface="Lucida Sans" panose="020B0602030504020204" pitchFamily="34" charset="0"/>
                <a:ea typeface="ＭＳ Ｐゴシック" panose="020B0600070205080204" pitchFamily="34" charset="-128"/>
              </a:rPr>
              <a:t>Guest Speaker:</a:t>
            </a:r>
            <a:endParaRPr lang="en-US" dirty="0"/>
          </a:p>
          <a:p>
            <a:pPr algn="ctr">
              <a:spcBef>
                <a:spcPct val="0"/>
              </a:spcBef>
              <a:buFontTx/>
              <a:buNone/>
            </a:pPr>
            <a:r>
              <a:rPr lang="en-US" dirty="0" smtClean="0"/>
              <a:t>Marie Domingo</a:t>
            </a:r>
          </a:p>
          <a:p>
            <a:pPr algn="ctr">
              <a:spcBef>
                <a:spcPct val="0"/>
              </a:spcBef>
              <a:buFontTx/>
              <a:buNone/>
            </a:pPr>
            <a:r>
              <a:rPr lang="en-US" altLang="en-US" i="1" dirty="0" err="1" smtClean="0">
                <a:solidFill>
                  <a:srgbClr val="545454"/>
                </a:solidFill>
                <a:latin typeface="Lucida Sans" panose="020B0602030504020204" pitchFamily="34" charset="0"/>
                <a:ea typeface="ＭＳ Ｐゴシック" panose="020B0600070205080204" pitchFamily="34" charset="-128"/>
              </a:rPr>
              <a:t>SciGirls</a:t>
            </a:r>
            <a:r>
              <a:rPr lang="en-US" altLang="en-US" i="1" dirty="0" smtClean="0">
                <a:solidFill>
                  <a:srgbClr val="545454"/>
                </a:solidFill>
                <a:latin typeface="Lucida Sans" panose="020B0602030504020204" pitchFamily="34" charset="0"/>
                <a:ea typeface="ＭＳ Ｐゴシック" panose="020B0600070205080204" pitchFamily="34" charset="-128"/>
              </a:rPr>
              <a:t> Snapshots</a:t>
            </a:r>
          </a:p>
          <a:p>
            <a:pPr algn="ctr">
              <a:spcBef>
                <a:spcPct val="0"/>
              </a:spcBef>
              <a:buFontTx/>
              <a:buNone/>
            </a:pPr>
            <a:r>
              <a:rPr lang="en-US" altLang="en-US" i="1" dirty="0" smtClean="0">
                <a:solidFill>
                  <a:srgbClr val="545454"/>
                </a:solidFill>
                <a:latin typeface="Lucida Sans" panose="020B0602030504020204" pitchFamily="34" charset="0"/>
                <a:ea typeface="ＭＳ Ｐゴシック" panose="020B0600070205080204" pitchFamily="34" charset="-128"/>
              </a:rPr>
              <a:t>Role Models</a:t>
            </a:r>
          </a:p>
          <a:p>
            <a:pPr algn="ctr">
              <a:spcBef>
                <a:spcPct val="0"/>
              </a:spcBef>
              <a:buFontTx/>
              <a:buNone/>
            </a:pPr>
            <a:endParaRPr lang="en-US" altLang="en-US" dirty="0">
              <a:solidFill>
                <a:srgbClr val="545454"/>
              </a:solidFill>
              <a:latin typeface="Lucida Sans" panose="020B0602030504020204" pitchFamily="34" charset="0"/>
              <a:ea typeface="ＭＳ Ｐゴシック" panose="020B0600070205080204" pitchFamily="34" charset="-128"/>
            </a:endParaRPr>
          </a:p>
        </p:txBody>
      </p:sp>
      <p:pic>
        <p:nvPicPr>
          <p:cNvPr id="3078" name="Picture 30"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075" y="1066800"/>
            <a:ext cx="1965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3" descr="PKGO_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564818"/>
            <a:ext cx="1066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4" descr="scigirls_funderlogos_tra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5943600"/>
            <a:ext cx="35052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2" descr="C:\Users\roehr013\Desktop\Logo-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4527" y="5714206"/>
            <a:ext cx="1447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700211"/>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dirty="0" smtClean="0">
                <a:ea typeface="ＭＳ Ｐゴシック" panose="020B0600070205080204" pitchFamily="34" charset="-128"/>
              </a:rPr>
              <a:t>Review of </a:t>
            </a:r>
            <a:r>
              <a:rPr lang="en-US" altLang="en-US" sz="2800" dirty="0" err="1" smtClean="0">
                <a:ea typeface="ＭＳ Ｐゴシック" panose="020B0600070205080204" pitchFamily="34" charset="-128"/>
              </a:rPr>
              <a:t>SciGirls</a:t>
            </a:r>
            <a:r>
              <a:rPr lang="en-US" altLang="en-US" sz="2800" dirty="0" smtClean="0">
                <a:ea typeface="ＭＳ Ｐゴシック" panose="020B0600070205080204" pitchFamily="34" charset="-128"/>
              </a:rPr>
              <a:t> Strategies Guide</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333375" y="1874838"/>
            <a:ext cx="8153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nSpc>
                <a:spcPct val="150000"/>
              </a:lnSpc>
              <a:spcBef>
                <a:spcPct val="0"/>
              </a:spcBef>
              <a:buNone/>
            </a:pPr>
            <a:r>
              <a:rPr lang="en-US" altLang="en-US" sz="4400" dirty="0" smtClean="0">
                <a:ea typeface="ＭＳ Ｐゴシック" panose="020B0600070205080204" pitchFamily="34" charset="-128"/>
              </a:rPr>
              <a:t>Take a 10 minutes to review the NEW Guide… </a:t>
            </a:r>
          </a:p>
          <a:p>
            <a:pPr>
              <a:lnSpc>
                <a:spcPct val="150000"/>
              </a:lnSpc>
              <a:spcBef>
                <a:spcPct val="0"/>
              </a:spcBef>
              <a:buNone/>
            </a:pPr>
            <a:endParaRPr lang="en-US" altLang="en-US" sz="4400" dirty="0" smtClean="0">
              <a:ea typeface="ＭＳ Ｐゴシック" panose="020B0600070205080204" pitchFamily="34" charset="-128"/>
            </a:endParaRPr>
          </a:p>
          <a:p>
            <a:pPr>
              <a:lnSpc>
                <a:spcPct val="150000"/>
              </a:lnSpc>
              <a:spcBef>
                <a:spcPct val="0"/>
              </a:spcBef>
              <a:buNone/>
            </a:pPr>
            <a:r>
              <a:rPr lang="en-US" altLang="en-US" sz="4400" dirty="0">
                <a:ea typeface="ＭＳ Ｐゴシック" panose="020B0600070205080204" pitchFamily="34" charset="-128"/>
              </a:rPr>
              <a:t>W</a:t>
            </a:r>
            <a:r>
              <a:rPr lang="en-US" altLang="en-US" sz="4400" dirty="0" smtClean="0">
                <a:ea typeface="ＭＳ Ｐゴシック" panose="020B0600070205080204" pitchFamily="34" charset="-128"/>
              </a:rPr>
              <a:t>hat do you notice?</a:t>
            </a:r>
            <a:endParaRPr lang="en-US" altLang="en-US" sz="2400" dirty="0">
              <a:ea typeface="ＭＳ Ｐゴシック" panose="020B0600070205080204" pitchFamily="34" charset="-128"/>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103773"/>
      </p:ext>
    </p:extLst>
  </p:cSld>
  <p:clrMapOvr>
    <a:masterClrMapping/>
  </p:clrMapOvr>
  <p:transition spd="med">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Work Time</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2050484"/>
            <a:ext cx="7848600" cy="4616648"/>
          </a:xfrm>
          <a:prstGeom prst="rect">
            <a:avLst/>
          </a:prstGeom>
        </p:spPr>
        <p:txBody>
          <a:bodyPr wrap="square">
            <a:spAutoFit/>
          </a:bodyPr>
          <a:lstStyle/>
          <a:p>
            <a:pPr lvl="0">
              <a:lnSpc>
                <a:spcPct val="150000"/>
              </a:lnSpc>
              <a:buBlip>
                <a:blip r:embed="rId6"/>
              </a:buBlip>
              <a:defRPr/>
            </a:pPr>
            <a:r>
              <a:rPr lang="en-US" sz="2800" dirty="0" smtClean="0"/>
              <a:t>Work </a:t>
            </a:r>
            <a:r>
              <a:rPr lang="en-US" sz="2800" dirty="0"/>
              <a:t>Time on your PD </a:t>
            </a:r>
            <a:r>
              <a:rPr lang="en-US" sz="2800" dirty="0" smtClean="0"/>
              <a:t>plans – how can we help?</a:t>
            </a:r>
          </a:p>
          <a:p>
            <a:pPr lvl="0">
              <a:lnSpc>
                <a:spcPct val="150000"/>
              </a:lnSpc>
              <a:buBlip>
                <a:blip r:embed="rId6"/>
              </a:buBlip>
              <a:defRPr/>
            </a:pPr>
            <a:r>
              <a:rPr lang="en-US" sz="2800" dirty="0" smtClean="0"/>
              <a:t>Revisit </a:t>
            </a:r>
            <a:r>
              <a:rPr lang="en-US" sz="2800" dirty="0" err="1" smtClean="0"/>
              <a:t>Weebly</a:t>
            </a:r>
            <a:r>
              <a:rPr lang="en-US" sz="2800" dirty="0" smtClean="0"/>
              <a:t> resources or Facebook </a:t>
            </a:r>
            <a:r>
              <a:rPr lang="en-US" sz="2800" dirty="0"/>
              <a:t>etc</a:t>
            </a:r>
            <a:r>
              <a:rPr lang="en-US" sz="2800" dirty="0" smtClean="0"/>
              <a:t>...</a:t>
            </a:r>
          </a:p>
          <a:p>
            <a:pPr lvl="0">
              <a:lnSpc>
                <a:spcPct val="150000"/>
              </a:lnSpc>
              <a:buBlip>
                <a:blip r:embed="rId6"/>
              </a:buBlip>
              <a:defRPr/>
            </a:pPr>
            <a:r>
              <a:rPr lang="en-US" sz="2800" dirty="0" smtClean="0"/>
              <a:t>Mapping </a:t>
            </a:r>
            <a:r>
              <a:rPr lang="en-US" sz="2800" dirty="0"/>
              <a:t>the year, goals, supports, </a:t>
            </a:r>
            <a:r>
              <a:rPr lang="en-US" sz="2800" dirty="0" smtClean="0"/>
              <a:t>plans</a:t>
            </a:r>
          </a:p>
          <a:p>
            <a:pPr lvl="0">
              <a:buBlip>
                <a:blip r:embed="rId6"/>
              </a:buBlip>
              <a:defRPr/>
            </a:pPr>
            <a:r>
              <a:rPr lang="en-US" sz="2800" dirty="0" smtClean="0"/>
              <a:t>Checking </a:t>
            </a:r>
            <a:r>
              <a:rPr lang="en-US" sz="2800" dirty="0"/>
              <a:t>for inclusion of counselors, administrators, parents, community stakeholders in expanded vision of STEM/CTE </a:t>
            </a:r>
            <a:r>
              <a:rPr lang="en-US" sz="2800" dirty="0" smtClean="0"/>
              <a:t>participants</a:t>
            </a:r>
          </a:p>
          <a:p>
            <a:pPr lvl="0">
              <a:lnSpc>
                <a:spcPct val="150000"/>
              </a:lnSpc>
              <a:buBlip>
                <a:blip r:embed="rId6"/>
              </a:buBlip>
              <a:defRPr/>
            </a:pPr>
            <a:r>
              <a:rPr lang="en-US" altLang="en-US" sz="2800" dirty="0" smtClean="0">
                <a:solidFill>
                  <a:srgbClr val="000000"/>
                </a:solidFill>
              </a:rPr>
              <a:t>We will share in an hour</a:t>
            </a:r>
          </a:p>
        </p:txBody>
      </p:sp>
    </p:spTree>
    <p:extLst>
      <p:ext uri="{BB962C8B-B14F-4D97-AF65-F5344CB8AC3E}">
        <p14:creationId xmlns:p14="http://schemas.microsoft.com/office/powerpoint/2010/main" val="1158191473"/>
      </p:ext>
    </p:extLst>
  </p:cSld>
  <p:clrMapOvr>
    <a:masterClrMapping/>
  </p:clrMapOvr>
  <p:transition spd="med">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Small Group Share out</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09750" y="3022937"/>
            <a:ext cx="5734050" cy="2031325"/>
          </a:xfrm>
          <a:prstGeom prst="rect">
            <a:avLst/>
          </a:prstGeom>
        </p:spPr>
        <p:txBody>
          <a:bodyPr wrap="square">
            <a:spAutoFit/>
          </a:bodyPr>
          <a:lstStyle/>
          <a:p>
            <a:pPr lvl="0">
              <a:lnSpc>
                <a:spcPct val="150000"/>
              </a:lnSpc>
              <a:buBlip>
                <a:blip r:embed="rId6"/>
              </a:buBlip>
              <a:defRPr/>
            </a:pPr>
            <a:r>
              <a:rPr lang="en-US" sz="2800" dirty="0" smtClean="0"/>
              <a:t>Work </a:t>
            </a:r>
            <a:r>
              <a:rPr lang="en-US" sz="2800" dirty="0"/>
              <a:t>Time </a:t>
            </a:r>
            <a:r>
              <a:rPr lang="en-US" sz="2800" dirty="0" smtClean="0"/>
              <a:t>Share Out</a:t>
            </a:r>
          </a:p>
          <a:p>
            <a:pPr lvl="0">
              <a:lnSpc>
                <a:spcPct val="150000"/>
              </a:lnSpc>
              <a:buBlip>
                <a:blip r:embed="rId6"/>
              </a:buBlip>
              <a:defRPr/>
            </a:pPr>
            <a:r>
              <a:rPr lang="en-US" altLang="en-US" sz="2800" dirty="0" smtClean="0">
                <a:solidFill>
                  <a:srgbClr val="000000"/>
                </a:solidFill>
              </a:rPr>
              <a:t>What will your PD look like?</a:t>
            </a:r>
          </a:p>
          <a:p>
            <a:pPr lvl="0">
              <a:lnSpc>
                <a:spcPct val="150000"/>
              </a:lnSpc>
              <a:buBlip>
                <a:blip r:embed="rId6"/>
              </a:buBlip>
              <a:defRPr/>
            </a:pPr>
            <a:r>
              <a:rPr lang="en-US" altLang="en-US" sz="2800" dirty="0" smtClean="0">
                <a:solidFill>
                  <a:srgbClr val="000000"/>
                </a:solidFill>
              </a:rPr>
              <a:t>What data will you be collecting?</a:t>
            </a:r>
          </a:p>
        </p:txBody>
      </p:sp>
    </p:spTree>
    <p:extLst>
      <p:ext uri="{BB962C8B-B14F-4D97-AF65-F5344CB8AC3E}">
        <p14:creationId xmlns:p14="http://schemas.microsoft.com/office/powerpoint/2010/main" val="953300912"/>
      </p:ext>
    </p:extLst>
  </p:cSld>
  <p:clrMapOvr>
    <a:masterClrMapping/>
  </p:clrMapOvr>
  <p:transition spd="med">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600" b="1" i="1" u="none" strike="noStrike" kern="1200" cap="none" spc="0" normalizeH="0" baseline="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Role Model</a:t>
            </a: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2743200" y="2362200"/>
            <a:ext cx="31242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hlinkClick r:id="rId5"/>
              </a:rPr>
              <a:t>Role Model video</a:t>
            </a:r>
            <a:endPar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lang="en-US" altLang="en-US" sz="2800" dirty="0">
              <a:solidFill>
                <a:srgbClr val="000000"/>
              </a:solidFill>
              <a:ea typeface="ＭＳ Ｐゴシック" panose="020B0600070205080204" pitchFamily="34"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“Rachel</a:t>
            </a:r>
            <a:r>
              <a:rPr kumimoji="0" lang="en-US" altLang="en-US" sz="28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 Bicycle”</a:t>
            </a:r>
            <a:endPar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1950" y="424815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22654"/>
      </p:ext>
    </p:extLst>
  </p:cSld>
  <p:clrMapOvr>
    <a:masterClrMapping/>
  </p:clrMapOvr>
  <p:transition spd="med">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1" descr="greenwallpaperri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00625"/>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7" descr="bluewallpaperri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sciGirls_pantone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0213" y="2495550"/>
            <a:ext cx="4243387"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9"/>
          <p:cNvSpPr>
            <a:spLocks noChangeArrowheads="1"/>
          </p:cNvSpPr>
          <p:nvPr/>
        </p:nvSpPr>
        <p:spPr bwMode="auto">
          <a:xfrm>
            <a:off x="1600200" y="3671888"/>
            <a:ext cx="441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Train the Trainer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GETAS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Day 4</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rPr>
              <a:t>Dr. Barbara Billington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rPr>
              <a:t>University of Minnesota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rPr>
              <a:t>STEM </a:t>
            </a:r>
            <a:r>
              <a:rPr kumimoji="0" lang="en-US" altLang="en-US" sz="1800" b="0" i="0" u="none" strike="noStrike" kern="1200" cap="none" spc="0" normalizeH="0" baseline="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Education</a:t>
            </a:r>
            <a:endPar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545454"/>
                </a:solidFill>
                <a:effectLst/>
                <a:uLnTx/>
                <a:uFillTx/>
                <a:latin typeface="Lucida Sans" panose="020B0602030504020204" pitchFamily="34" charset="0"/>
                <a:ea typeface="ＭＳ Ｐゴシック" panose="020B0600070205080204" pitchFamily="34" charset="-128"/>
                <a:cs typeface="+mn-cs"/>
              </a:rPr>
              <a:t>June 25-28, 2019</a:t>
            </a:r>
            <a:endParaRPr kumimoji="0" lang="en-US" altLang="en-US" sz="1800" b="0" i="0" u="none" strike="noStrike" kern="1200" cap="none" spc="0" normalizeH="0" baseline="0" noProof="0" dirty="0">
              <a:ln>
                <a:noFill/>
              </a:ln>
              <a:solidFill>
                <a:srgbClr val="545454"/>
              </a:solidFill>
              <a:effectLst/>
              <a:uLnTx/>
              <a:uFillTx/>
              <a:latin typeface="Lucida Sans" panose="020B0602030504020204" pitchFamily="34" charset="0"/>
              <a:ea typeface="ＭＳ Ｐゴシック" panose="020B0600070205080204" pitchFamily="34" charset="-128"/>
              <a:cs typeface="+mn-cs"/>
            </a:endParaRPr>
          </a:p>
        </p:txBody>
      </p:sp>
      <p:pic>
        <p:nvPicPr>
          <p:cNvPr id="3078" name="Picture 30"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7075" y="1066800"/>
            <a:ext cx="1965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3" descr="PKGO_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101850"/>
            <a:ext cx="1066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4" descr="scigirls_funderlogos_tra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5943600"/>
            <a:ext cx="35052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2" descr="C:\Users\roehr013\Desktop\Logo-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4527" y="5714206"/>
            <a:ext cx="1447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35708"/>
      </p:ext>
    </p:extLst>
  </p:cSld>
  <p:clrMapOvr>
    <a:masterClrMapping/>
  </p:clrMapOvr>
  <p:transition spd="med">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600" b="1" i="1" u="none" strike="noStrike" kern="1200" cap="none" spc="0" normalizeH="0" baseline="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Role Model</a:t>
            </a: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2743200" y="2362200"/>
            <a:ext cx="31242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hlinkClick r:id="rId5"/>
              </a:rPr>
              <a:t>Role Model video</a:t>
            </a:r>
            <a:endPar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lang="en-US" altLang="en-US" sz="2800" dirty="0">
              <a:solidFill>
                <a:srgbClr val="000000"/>
              </a:solidFill>
              <a:ea typeface="ＭＳ Ｐゴシック" panose="020B0600070205080204" pitchFamily="34"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“Victoria</a:t>
            </a:r>
            <a:r>
              <a:rPr kumimoji="0" lang="en-US" altLang="en-US" sz="28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Velez</a:t>
            </a: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1950" y="424815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500929"/>
      </p:ext>
    </p:extLst>
  </p:cSld>
  <p:clrMapOvr>
    <a:masterClrMapping/>
  </p:clrMapOvr>
  <p:transition spd="med">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Our Agenda for today</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304800" y="1665274"/>
            <a:ext cx="8153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Role</a:t>
            </a:r>
            <a:r>
              <a:rPr kumimoji="0" lang="en-US" altLang="en-US" sz="24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Model video/ </a:t>
            </a: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Revisit survey/feedback</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Final Day Kick Off</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lang="en-US" altLang="en-US" sz="2400" dirty="0" smtClean="0">
                <a:solidFill>
                  <a:srgbClr val="000000"/>
                </a:solidFill>
                <a:ea typeface="ＭＳ Ｐゴシック" panose="020B0600070205080204" pitchFamily="34" charset="-128"/>
              </a:rPr>
              <a:t>Work Time</a:t>
            </a:r>
          </a:p>
          <a:p>
            <a:pPr lvl="1" indent="0">
              <a:lnSpc>
                <a:spcPct val="150000"/>
              </a:lnSpc>
              <a:spcBef>
                <a:spcPct val="0"/>
              </a:spcBef>
              <a:buFontTx/>
              <a:buBlip>
                <a:blip r:embed="rId5"/>
              </a:buBlip>
              <a:defRPr/>
            </a:pPr>
            <a:r>
              <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Main deliverable due end of day today</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Lunch</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our </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guest </a:t>
            </a: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speaker – Dr. Brad Davey (Evaluator)</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Big Share Out</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lang="en-US" altLang="en-US" sz="2400" dirty="0" smtClean="0">
                <a:solidFill>
                  <a:srgbClr val="000000"/>
                </a:solidFill>
                <a:ea typeface="ＭＳ Ｐゴシック" panose="020B0600070205080204" pitchFamily="34" charset="-128"/>
              </a:rPr>
              <a:t>How can we support you with Webinars?</a:t>
            </a:r>
            <a:endPar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Role Models revisited</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2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Time for final reflection/survey responses</a:t>
            </a:r>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559840"/>
      </p:ext>
    </p:extLst>
  </p:cSld>
  <p:clrMapOvr>
    <a:masterClrMapping/>
  </p:clrMapOvr>
  <p:transition spd="med">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46275" y="351342"/>
            <a:ext cx="6950075"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Work Time</a:t>
            </a:r>
            <a:r>
              <a:rPr kumimoji="0" lang="en-US" altLang="en-US" sz="2800" b="1"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r" defTabSz="914400" rtl="0" eaLnBrk="0" fontAlgn="base" latinLnBrk="0" hangingPunct="0">
              <a:lnSpc>
                <a:spcPct val="100000"/>
              </a:lnSpc>
              <a:spcBef>
                <a:spcPct val="50000"/>
              </a:spcBef>
              <a:spcAft>
                <a:spcPct val="0"/>
              </a:spcAft>
              <a:buClrTx/>
              <a:buSzTx/>
              <a:buFontTx/>
              <a:buNone/>
              <a:tabLst/>
              <a:defRPr/>
            </a:pPr>
            <a:r>
              <a:rPr lang="en-US" altLang="en-US" sz="2800" b="1" dirty="0" smtClean="0">
                <a:solidFill>
                  <a:srgbClr val="000000"/>
                </a:solidFill>
                <a:ea typeface="ＭＳ Ｐゴシック" panose="020B0600070205080204" pitchFamily="34" charset="-128"/>
              </a:rPr>
              <a:t>Finalizing PD Plan</a:t>
            </a:r>
            <a:endPar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495300" y="1995488"/>
            <a:ext cx="815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lang="en-US" dirty="0" smtClean="0"/>
              <a:t>How </a:t>
            </a:r>
            <a:r>
              <a:rPr lang="en-US" dirty="0"/>
              <a:t>ready do you feel to implement this training in the </a:t>
            </a:r>
            <a:r>
              <a:rPr lang="en-US" dirty="0" smtClean="0"/>
              <a:t>fall?</a:t>
            </a:r>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lang="en-US" dirty="0" smtClean="0"/>
              <a:t>What </a:t>
            </a:r>
            <a:r>
              <a:rPr lang="en-US" dirty="0"/>
              <a:t>data will you collect? </a:t>
            </a:r>
            <a:endParaRPr lang="en-US" dirty="0" smtClean="0"/>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lang="en-US" dirty="0" smtClean="0"/>
              <a:t>What will your team be expected to document?</a:t>
            </a:r>
            <a:endParaRPr lang="en-US" dirty="0"/>
          </a:p>
          <a:p>
            <a:pPr marL="0" marR="0" lvl="0" indent="0" algn="l" defTabSz="914400" rtl="0" eaLnBrk="0" fontAlgn="base" latinLnBrk="0" hangingPunct="0">
              <a:lnSpc>
                <a:spcPct val="150000"/>
              </a:lnSpc>
              <a:spcBef>
                <a:spcPct val="0"/>
              </a:spcBef>
              <a:spcAft>
                <a:spcPct val="0"/>
              </a:spcAft>
              <a:buClrTx/>
              <a:buSzTx/>
              <a:buFontTx/>
              <a:buBlip>
                <a:blip r:embed="rId5"/>
              </a:buBlip>
              <a:tabLst/>
              <a:defRPr/>
            </a:pPr>
            <a:r>
              <a:rPr lang="en-US" dirty="0" smtClean="0"/>
              <a:t>What </a:t>
            </a:r>
            <a:r>
              <a:rPr lang="en-US" dirty="0"/>
              <a:t>tech tools will you use?</a:t>
            </a:r>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095463"/>
      </p:ext>
    </p:extLst>
  </p:cSld>
  <p:clrMapOvr>
    <a:masterClrMapping/>
  </p:clrMapOvr>
  <p:transition spd="med">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1" descr="greenwallpaperri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00625"/>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7" descr="bluewallpaperri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9"/>
          <p:cNvSpPr>
            <a:spLocks noChangeArrowheads="1"/>
          </p:cNvSpPr>
          <p:nvPr/>
        </p:nvSpPr>
        <p:spPr bwMode="auto">
          <a:xfrm>
            <a:off x="457200" y="2048655"/>
            <a:ext cx="5486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ctr">
              <a:spcBef>
                <a:spcPct val="0"/>
              </a:spcBef>
              <a:buFontTx/>
              <a:buNone/>
            </a:pPr>
            <a:r>
              <a:rPr lang="en-US" altLang="en-US" dirty="0" smtClean="0">
                <a:ea typeface="ＭＳ Ｐゴシック" panose="020B0600070205080204" pitchFamily="34" charset="-128"/>
              </a:rPr>
              <a:t>Lunch</a:t>
            </a:r>
          </a:p>
          <a:p>
            <a:pPr algn="ctr">
              <a:spcBef>
                <a:spcPct val="0"/>
              </a:spcBef>
              <a:buFontTx/>
              <a:buNone/>
            </a:pPr>
            <a:endParaRPr lang="en-US" altLang="en-US" dirty="0">
              <a:solidFill>
                <a:srgbClr val="545454"/>
              </a:solidFill>
              <a:latin typeface="Lucida Sans" panose="020B0602030504020204" pitchFamily="34" charset="0"/>
              <a:ea typeface="ＭＳ Ｐゴシック" panose="020B0600070205080204" pitchFamily="34" charset="-128"/>
            </a:endParaRPr>
          </a:p>
          <a:p>
            <a:pPr algn="ctr">
              <a:spcBef>
                <a:spcPct val="0"/>
              </a:spcBef>
              <a:buFontTx/>
              <a:buNone/>
            </a:pPr>
            <a:r>
              <a:rPr lang="en-US" altLang="en-US" dirty="0" smtClean="0">
                <a:solidFill>
                  <a:srgbClr val="545454"/>
                </a:solidFill>
                <a:latin typeface="Lucida Sans" panose="020B0602030504020204" pitchFamily="34" charset="0"/>
                <a:ea typeface="ＭＳ Ｐゴシック" panose="020B0600070205080204" pitchFamily="34" charset="-128"/>
              </a:rPr>
              <a:t>Guest Speaker:</a:t>
            </a:r>
            <a:endParaRPr lang="en-US" dirty="0"/>
          </a:p>
          <a:p>
            <a:pPr algn="ctr">
              <a:spcBef>
                <a:spcPct val="0"/>
              </a:spcBef>
              <a:buFontTx/>
              <a:buNone/>
            </a:pPr>
            <a:r>
              <a:rPr lang="en-US" dirty="0" smtClean="0"/>
              <a:t>Dr. Brad Davey</a:t>
            </a:r>
          </a:p>
          <a:p>
            <a:pPr algn="ctr">
              <a:spcBef>
                <a:spcPct val="0"/>
              </a:spcBef>
              <a:buFontTx/>
              <a:buNone/>
            </a:pPr>
            <a:r>
              <a:rPr lang="en-US" altLang="en-US" i="1" dirty="0" smtClean="0">
                <a:solidFill>
                  <a:srgbClr val="545454"/>
                </a:solidFill>
                <a:latin typeface="Lucida Sans" panose="020B0602030504020204" pitchFamily="34" charset="0"/>
                <a:ea typeface="ＭＳ Ｐゴシック" panose="020B0600070205080204" pitchFamily="34" charset="-128"/>
              </a:rPr>
              <a:t>Evaluator </a:t>
            </a:r>
          </a:p>
          <a:p>
            <a:pPr algn="ctr">
              <a:spcBef>
                <a:spcPct val="0"/>
              </a:spcBef>
              <a:buFontTx/>
              <a:buNone/>
            </a:pPr>
            <a:r>
              <a:rPr lang="en-US" altLang="en-US" i="1" dirty="0" smtClean="0">
                <a:solidFill>
                  <a:srgbClr val="545454"/>
                </a:solidFill>
                <a:latin typeface="Lucida Sans" panose="020B0602030504020204" pitchFamily="34" charset="0"/>
                <a:ea typeface="ＭＳ Ｐゴシック" panose="020B0600070205080204" pitchFamily="34" charset="-128"/>
              </a:rPr>
              <a:t>of this </a:t>
            </a:r>
            <a:r>
              <a:rPr lang="en-US" altLang="en-US" i="1" dirty="0" err="1" smtClean="0">
                <a:solidFill>
                  <a:srgbClr val="545454"/>
                </a:solidFill>
                <a:latin typeface="Lucida Sans" panose="020B0602030504020204" pitchFamily="34" charset="0"/>
                <a:ea typeface="ＭＳ Ｐゴシック" panose="020B0600070205080204" pitchFamily="34" charset="-128"/>
              </a:rPr>
              <a:t>SciGirls</a:t>
            </a:r>
            <a:r>
              <a:rPr lang="en-US" altLang="en-US" i="1" dirty="0" smtClean="0">
                <a:solidFill>
                  <a:srgbClr val="545454"/>
                </a:solidFill>
                <a:latin typeface="Lucida Sans" panose="020B0602030504020204" pitchFamily="34" charset="0"/>
                <a:ea typeface="ＭＳ Ｐゴシック" panose="020B0600070205080204" pitchFamily="34" charset="-128"/>
              </a:rPr>
              <a:t> program</a:t>
            </a:r>
          </a:p>
          <a:p>
            <a:pPr algn="ctr">
              <a:spcBef>
                <a:spcPct val="0"/>
              </a:spcBef>
              <a:buFontTx/>
              <a:buNone/>
            </a:pPr>
            <a:endParaRPr lang="en-US" altLang="en-US" dirty="0">
              <a:solidFill>
                <a:srgbClr val="545454"/>
              </a:solidFill>
              <a:latin typeface="Lucida Sans" panose="020B0602030504020204" pitchFamily="34" charset="0"/>
              <a:ea typeface="ＭＳ Ｐゴシック" panose="020B0600070205080204" pitchFamily="34" charset="-128"/>
            </a:endParaRPr>
          </a:p>
        </p:txBody>
      </p:sp>
      <p:pic>
        <p:nvPicPr>
          <p:cNvPr id="3078" name="Picture 30"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075" y="1066800"/>
            <a:ext cx="1965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3" descr="PKGO_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564818"/>
            <a:ext cx="1066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4" descr="scigirls_funderlogos_tra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5943600"/>
            <a:ext cx="35052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2" descr="C:\Users\roehr013\Desktop\Logo-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4527" y="5714206"/>
            <a:ext cx="1447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568695"/>
      </p:ext>
    </p:extLst>
  </p:cSld>
  <p:clrMapOvr>
    <a:masterClrMapping/>
  </p:clrMapOvr>
  <p:transition spd="med">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6"/>
          <p:cNvSpPr txBox="1">
            <a:spLocks noChangeArrowheads="1"/>
          </p:cNvSpPr>
          <p:nvPr/>
        </p:nvSpPr>
        <p:spPr bwMode="auto">
          <a:xfrm>
            <a:off x="1981200" y="577850"/>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600" b="1" i="0" u="none" strike="noStrike" kern="1200" cap="none" spc="0" normalizeH="0" baseline="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Big Share Out prep</a:t>
            </a:r>
          </a:p>
        </p:txBody>
      </p:sp>
      <p:sp>
        <p:nvSpPr>
          <p:cNvPr id="72709" name="Text Box 7"/>
          <p:cNvSpPr txBox="1">
            <a:spLocks noChangeArrowheads="1"/>
          </p:cNvSpPr>
          <p:nvPr/>
        </p:nvSpPr>
        <p:spPr bwMode="auto">
          <a:xfrm>
            <a:off x="381000" y="2133600"/>
            <a:ext cx="7772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457200" marR="0" lvl="0" indent="-457200" algn="l" defTabSz="914400" rtl="0" eaLnBrk="0" fontAlgn="base" latinLnBrk="0" hangingPunct="0">
              <a:lnSpc>
                <a:spcPct val="150000"/>
              </a:lnSpc>
              <a:spcBef>
                <a:spcPct val="0"/>
              </a:spcBef>
              <a:spcAft>
                <a:spcPct val="0"/>
              </a:spcAft>
              <a:buClrTx/>
              <a:buSzTx/>
              <a:buFontTx/>
              <a:buBlip>
                <a:blip r:embed="rId5"/>
              </a:buBlip>
              <a:tabLst/>
              <a:defRPr/>
            </a:pPr>
            <a:r>
              <a:rPr lang="en-US" altLang="en-US" sz="3600" dirty="0" smtClean="0">
                <a:solidFill>
                  <a:srgbClr val="000000"/>
                </a:solidFill>
                <a:ea typeface="ＭＳ Ｐゴシック" panose="020B0600070205080204" pitchFamily="34" charset="-128"/>
              </a:rPr>
              <a:t>Take some time to respond to this statement in writing:</a:t>
            </a:r>
          </a:p>
          <a:p>
            <a:pPr marL="457200" marR="0" lvl="0" indent="-45720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36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I will do __________ and it will</a:t>
            </a:r>
            <a:r>
              <a:rPr kumimoji="0" lang="en-US" altLang="en-US" sz="36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impact ______ in terms of _____.</a:t>
            </a:r>
            <a:endParaRPr kumimoji="0" lang="en-US" altLang="en-US" sz="36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72710"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41148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58134"/>
      </p:ext>
    </p:extLst>
  </p:cSld>
  <p:clrMapOvr>
    <a:masterClrMapping/>
  </p:clrMapOvr>
  <p:transition spd="med">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6"/>
          <p:cNvSpPr txBox="1">
            <a:spLocks noChangeArrowheads="1"/>
          </p:cNvSpPr>
          <p:nvPr/>
        </p:nvSpPr>
        <p:spPr bwMode="auto">
          <a:xfrm>
            <a:off x="1981200" y="577850"/>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600" b="1" i="0" u="none" strike="noStrike" kern="1200" cap="none" spc="0" normalizeH="0" baseline="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Monthly Webinars</a:t>
            </a:r>
          </a:p>
        </p:txBody>
      </p:sp>
      <p:sp>
        <p:nvSpPr>
          <p:cNvPr id="72709" name="Text Box 7"/>
          <p:cNvSpPr txBox="1">
            <a:spLocks noChangeArrowheads="1"/>
          </p:cNvSpPr>
          <p:nvPr/>
        </p:nvSpPr>
        <p:spPr bwMode="auto">
          <a:xfrm>
            <a:off x="381000" y="1664959"/>
            <a:ext cx="7772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457200" marR="0" lvl="0" indent="-457200" algn="l" defTabSz="914400" rtl="0" eaLnBrk="0" fontAlgn="base" latinLnBrk="0" hangingPunct="0">
              <a:lnSpc>
                <a:spcPct val="150000"/>
              </a:lnSpc>
              <a:spcBef>
                <a:spcPct val="0"/>
              </a:spcBef>
              <a:spcAft>
                <a:spcPct val="0"/>
              </a:spcAft>
              <a:buClrTx/>
              <a:buSzTx/>
              <a:buFontTx/>
              <a:buBlip>
                <a:blip r:embed="rId5"/>
              </a:buBlip>
              <a:tabLst/>
              <a:defRPr/>
            </a:pPr>
            <a:r>
              <a:rPr kumimoji="0" lang="en-US" altLang="en-US" sz="3600" b="0" i="0" u="none" strike="noStrike" kern="1200" cap="none" spc="0" normalizeH="0" baseline="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How</a:t>
            </a:r>
            <a:r>
              <a:rPr kumimoji="0" lang="en-US" altLang="en-US" sz="3600" b="0" i="0" u="none" strike="noStrike" kern="1200" cap="none" spc="0" normalizeH="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can we help?</a:t>
            </a:r>
          </a:p>
          <a:p>
            <a:pPr>
              <a:lnSpc>
                <a:spcPct val="150000"/>
              </a:lnSpc>
              <a:spcBef>
                <a:spcPct val="0"/>
              </a:spcBef>
              <a:buBlip>
                <a:blip r:embed="rId5"/>
              </a:buBlip>
              <a:defRPr/>
            </a:pPr>
            <a:r>
              <a:rPr lang="en-US" altLang="en-US" sz="3600" dirty="0">
                <a:solidFill>
                  <a:srgbClr val="000000"/>
                </a:solidFill>
                <a:ea typeface="ＭＳ Ｐゴシック" panose="020B0600070205080204" pitchFamily="34" charset="-128"/>
              </a:rPr>
              <a:t>What topics would you like support in for the monthly webinars</a:t>
            </a:r>
            <a:r>
              <a:rPr lang="en-US" altLang="en-US" sz="3600" dirty="0" smtClean="0">
                <a:solidFill>
                  <a:srgbClr val="000000"/>
                </a:solidFill>
                <a:ea typeface="ＭＳ Ｐゴシック" panose="020B0600070205080204" pitchFamily="34" charset="-128"/>
              </a:rPr>
              <a:t>?</a:t>
            </a:r>
          </a:p>
          <a:p>
            <a:pPr>
              <a:lnSpc>
                <a:spcPct val="150000"/>
              </a:lnSpc>
              <a:spcBef>
                <a:spcPct val="0"/>
              </a:spcBef>
              <a:buBlip>
                <a:blip r:embed="rId5"/>
              </a:buBlip>
              <a:defRPr/>
            </a:pPr>
            <a:r>
              <a:rPr lang="en-US" altLang="en-US" sz="3600" dirty="0" smtClean="0">
                <a:solidFill>
                  <a:srgbClr val="000000"/>
                </a:solidFill>
                <a:ea typeface="ＭＳ Ｐゴシック" panose="020B0600070205080204" pitchFamily="34" charset="-128"/>
              </a:rPr>
              <a:t>What do anticipate being the biggest challenge(s) for your team’s PD?</a:t>
            </a:r>
            <a:endParaRPr lang="en-US" altLang="en-US" sz="3600" dirty="0">
              <a:solidFill>
                <a:srgbClr val="000000"/>
              </a:solidFill>
              <a:ea typeface="ＭＳ Ｐゴシック" panose="020B0600070205080204" pitchFamily="34" charset="-128"/>
            </a:endParaRPr>
          </a:p>
        </p:txBody>
      </p:sp>
      <p:pic>
        <p:nvPicPr>
          <p:cNvPr id="72710"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41148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354588"/>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dirty="0" smtClean="0">
                <a:ea typeface="ＭＳ Ｐゴシック" panose="020B0600070205080204" pitchFamily="34" charset="-128"/>
              </a:rPr>
              <a:t>Review of </a:t>
            </a:r>
            <a:r>
              <a:rPr lang="en-US" altLang="en-US" sz="2800" dirty="0" err="1" smtClean="0">
                <a:ea typeface="ＭＳ Ｐゴシック" panose="020B0600070205080204" pitchFamily="34" charset="-128"/>
              </a:rPr>
              <a:t>SciGirls</a:t>
            </a:r>
            <a:r>
              <a:rPr lang="en-US" altLang="en-US" sz="2800" dirty="0" smtClean="0">
                <a:ea typeface="ＭＳ Ｐゴシック" panose="020B0600070205080204" pitchFamily="34" charset="-128"/>
              </a:rPr>
              <a:t> Strategies Guide</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270553" y="1536700"/>
            <a:ext cx="81534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nSpc>
                <a:spcPct val="150000"/>
              </a:lnSpc>
              <a:spcBef>
                <a:spcPct val="0"/>
              </a:spcBef>
              <a:buNone/>
            </a:pPr>
            <a:r>
              <a:rPr lang="en-US" altLang="en-US" sz="4400" dirty="0" smtClean="0">
                <a:ea typeface="ＭＳ Ｐゴシック" panose="020B0600070205080204" pitchFamily="34" charset="-128"/>
              </a:rPr>
              <a:t>Framework:</a:t>
            </a:r>
          </a:p>
          <a:p>
            <a:pPr marL="571500" indent="-571500">
              <a:lnSpc>
                <a:spcPct val="150000"/>
              </a:lnSpc>
              <a:spcBef>
                <a:spcPct val="0"/>
              </a:spcBef>
            </a:pPr>
            <a:r>
              <a:rPr lang="en-US" altLang="en-US" sz="4400" dirty="0" smtClean="0">
                <a:ea typeface="ＭＳ Ｐゴシック" panose="020B0600070205080204" pitchFamily="34" charset="-128"/>
              </a:rPr>
              <a:t>Create a STEM for ALL learning environment</a:t>
            </a:r>
          </a:p>
          <a:p>
            <a:pPr marL="571500" indent="-571500">
              <a:lnSpc>
                <a:spcPct val="150000"/>
              </a:lnSpc>
              <a:spcBef>
                <a:spcPct val="0"/>
              </a:spcBef>
            </a:pPr>
            <a:r>
              <a:rPr lang="en-US" altLang="en-US" sz="4400" dirty="0" smtClean="0">
                <a:ea typeface="ＭＳ Ｐゴシック" panose="020B0600070205080204" pitchFamily="34" charset="-128"/>
              </a:rPr>
              <a:t>Adopt CRP</a:t>
            </a:r>
          </a:p>
          <a:p>
            <a:pPr>
              <a:lnSpc>
                <a:spcPct val="150000"/>
              </a:lnSpc>
              <a:spcBef>
                <a:spcPct val="0"/>
              </a:spcBef>
              <a:buNone/>
            </a:pPr>
            <a:r>
              <a:rPr lang="en-US" altLang="en-US" sz="4400" dirty="0" smtClean="0">
                <a:ea typeface="ＭＳ Ｐゴシック" panose="020B0600070205080204" pitchFamily="34" charset="-128"/>
              </a:rPr>
              <a:t>Six Strategies:</a:t>
            </a:r>
            <a:endParaRPr lang="en-US" altLang="en-US" sz="2400" dirty="0">
              <a:ea typeface="ＭＳ Ｐゴシック" panose="020B0600070205080204" pitchFamily="34" charset="-128"/>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364909"/>
      </p:ext>
    </p:extLst>
  </p:cSld>
  <p:clrMapOvr>
    <a:masterClrMapping/>
  </p:clrMapOvr>
  <p:transition spd="med">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2600" b="1" i="1" u="none" strike="noStrike" kern="1200" cap="none" spc="0" normalizeH="0" baseline="0" noProof="0" dirty="0" smtClean="0">
                <a:ln>
                  <a:noFill/>
                </a:ln>
                <a:solidFill>
                  <a:srgbClr val="000000"/>
                </a:solidFill>
                <a:effectLst/>
                <a:uLnTx/>
                <a:uFillTx/>
                <a:latin typeface="Lucida Sans" panose="020B0602030504020204" pitchFamily="34" charset="0"/>
                <a:ea typeface="ＭＳ Ｐゴシック" panose="020B0600070205080204" pitchFamily="34" charset="-128"/>
                <a:cs typeface="+mn-cs"/>
              </a:rPr>
              <a:t>Role Model</a:t>
            </a:r>
            <a:endParaRPr kumimoji="0" lang="en-US" altLang="en-US" sz="2600" b="1" i="1"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endParaRPr>
          </a:p>
        </p:txBody>
      </p:sp>
      <p:sp>
        <p:nvSpPr>
          <p:cNvPr id="5125" name="Text Box 7"/>
          <p:cNvSpPr txBox="1">
            <a:spLocks noChangeArrowheads="1"/>
          </p:cNvSpPr>
          <p:nvPr/>
        </p:nvSpPr>
        <p:spPr bwMode="auto">
          <a:xfrm>
            <a:off x="2743200" y="2362200"/>
            <a:ext cx="31242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20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hlinkClick r:id="rId5"/>
              </a:rPr>
              <a:t>Role Model video</a:t>
            </a:r>
            <a:endPar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lang="en-US" altLang="en-US" sz="2800" dirty="0">
              <a:solidFill>
                <a:srgbClr val="000000"/>
              </a:solidFill>
              <a:ea typeface="ＭＳ Ｐゴシック" panose="020B0600070205080204" pitchFamily="34" charset="-128"/>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2800" b="0" i="0" u="none" strike="noStrike" kern="1200" cap="none" spc="0" normalizeH="0" baseline="0" noProof="0" dirty="0" err="1" smtClean="0">
                <a:ln>
                  <a:noFill/>
                </a:ln>
                <a:solidFill>
                  <a:srgbClr val="000000"/>
                </a:solidFill>
                <a:effectLst/>
                <a:uLnTx/>
                <a:uFillTx/>
                <a:latin typeface="Arial" panose="020B0604020202020204" pitchFamily="34" charset="0"/>
                <a:ea typeface="ＭＳ Ｐゴシック" panose="020B0600070205080204" pitchFamily="34" charset="-128"/>
                <a:cs typeface="+mn-cs"/>
              </a:rPr>
              <a:t>Pallavi</a:t>
            </a:r>
            <a:r>
              <a:rPr kumimoji="0" lang="en-US" altLang="en-US" sz="2800" b="0" i="0" u="none" strike="noStrike" kern="1200" cap="none" spc="0" normalizeH="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 Sharma</a:t>
            </a:r>
            <a:r>
              <a:rPr kumimoji="0" lang="en-US" alt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5126" name="Picture 4" descr="izzyra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1950" y="424815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0442"/>
      </p:ext>
    </p:extLst>
  </p:cSld>
  <p:clrMapOvr>
    <a:masterClrMapping/>
  </p:clrMapOvr>
  <p:transition spd="med">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3" descr="cyanwallpaperri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12" descr="pinkwallpaperri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00625"/>
            <a:ext cx="9144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3"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600200"/>
            <a:ext cx="20018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descr="sciGirls_pantone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2286000"/>
            <a:ext cx="42433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8"/>
          <p:cNvSpPr>
            <a:spLocks noChangeArrowheads="1"/>
          </p:cNvSpPr>
          <p:nvPr/>
        </p:nvSpPr>
        <p:spPr bwMode="auto">
          <a:xfrm>
            <a:off x="3124200" y="3581400"/>
            <a:ext cx="431958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rPr>
              <a:t>Thank you!</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rPr>
              <a:t>Barbara Billington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ＭＳ Ｐゴシック" panose="020B0600070205080204" pitchFamily="34" charset="-128"/>
                <a:cs typeface="+mn-cs"/>
              </a:rPr>
              <a:t>University of Minnesota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545454"/>
                </a:solidFill>
                <a:effectLst/>
                <a:uLnTx/>
                <a:uFillTx/>
                <a:latin typeface="Lucida Sans" panose="020B0602030504020204" pitchFamily="34" charset="0"/>
                <a:ea typeface="ＭＳ Ｐゴシック" panose="020B0600070205080204" pitchFamily="34" charset="-128"/>
                <a:cs typeface="+mn-cs"/>
              </a:rPr>
              <a:t>bill0041@umn.edu</a:t>
            </a:r>
            <a:endParaRPr kumimoji="0" lang="en-US" altLang="en-US" sz="2000" b="0" i="0" u="none" strike="noStrike" kern="1200" cap="none" spc="0" normalizeH="0" baseline="0" noProof="0" dirty="0">
              <a:ln>
                <a:noFill/>
              </a:ln>
              <a:solidFill>
                <a:srgbClr val="545454"/>
              </a:solidFill>
              <a:effectLst/>
              <a:uLnTx/>
              <a:uFillTx/>
              <a:latin typeface="Myriad Pro" pitchFamily="1" charset="0"/>
              <a:ea typeface="ＭＳ Ｐゴシック" panose="020B0600070205080204" pitchFamily="34" charset="-128"/>
              <a:cs typeface="+mn-cs"/>
            </a:endParaRPr>
          </a:p>
        </p:txBody>
      </p:sp>
      <p:pic>
        <p:nvPicPr>
          <p:cNvPr id="51207" name="Picture 21" descr="PKGO_C_POINTLEF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1905000"/>
            <a:ext cx="15462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25" descr="scigirls_funderlogos_trans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5867400"/>
            <a:ext cx="37338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62" descr="C:\Users\roehr013\Desktop\Logo-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5648325"/>
            <a:ext cx="1456372"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668703"/>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 descr="paper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sciGirls_panton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1981200" y="577850"/>
            <a:ext cx="6950075"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lgn="r">
              <a:spcBef>
                <a:spcPct val="50000"/>
              </a:spcBef>
              <a:buFontTx/>
              <a:buNone/>
            </a:pPr>
            <a:r>
              <a:rPr lang="en-US" altLang="en-US" sz="2800" dirty="0" smtClean="0">
                <a:ea typeface="ＭＳ Ｐゴシック" panose="020B0600070205080204" pitchFamily="34" charset="-128"/>
              </a:rPr>
              <a:t>Review of </a:t>
            </a:r>
            <a:r>
              <a:rPr lang="en-US" altLang="en-US" sz="2800" dirty="0" err="1" smtClean="0">
                <a:ea typeface="ＭＳ Ｐゴシック" panose="020B0600070205080204" pitchFamily="34" charset="-128"/>
              </a:rPr>
              <a:t>SciGirls</a:t>
            </a:r>
            <a:r>
              <a:rPr lang="en-US" altLang="en-US" sz="2800" dirty="0" smtClean="0">
                <a:ea typeface="ＭＳ Ｐゴシック" panose="020B0600070205080204" pitchFamily="34" charset="-128"/>
              </a:rPr>
              <a:t> Resources</a:t>
            </a:r>
            <a:endParaRPr lang="en-US" altLang="en-US" sz="2800" dirty="0">
              <a:ea typeface="ＭＳ Ｐゴシック" panose="020B0600070205080204" pitchFamily="34" charset="-128"/>
            </a:endParaRPr>
          </a:p>
          <a:p>
            <a:pPr algn="r">
              <a:spcBef>
                <a:spcPct val="50000"/>
              </a:spcBef>
              <a:buFontTx/>
              <a:buNone/>
            </a:pPr>
            <a:endParaRPr lang="en-US" altLang="en-US" sz="2600" b="1" i="1" dirty="0">
              <a:solidFill>
                <a:schemeClr val="tx2"/>
              </a:solidFill>
              <a:latin typeface="Lucida Sans" panose="020B0602030504020204" pitchFamily="34" charset="0"/>
              <a:ea typeface="ＭＳ Ｐゴシック" panose="020B0600070205080204" pitchFamily="34" charset="-128"/>
            </a:endParaRPr>
          </a:p>
        </p:txBody>
      </p:sp>
      <p:sp>
        <p:nvSpPr>
          <p:cNvPr id="5125" name="Text Box 7"/>
          <p:cNvSpPr txBox="1">
            <a:spLocks noChangeArrowheads="1"/>
          </p:cNvSpPr>
          <p:nvPr/>
        </p:nvSpPr>
        <p:spPr bwMode="auto">
          <a:xfrm>
            <a:off x="270553" y="1536700"/>
            <a:ext cx="81534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spcBef>
                <a:spcPct val="0"/>
              </a:spcBef>
              <a:buNone/>
            </a:pPr>
            <a:r>
              <a:rPr lang="en-US" altLang="en-US" sz="3600" dirty="0" smtClean="0">
                <a:ea typeface="ＭＳ Ｐゴシック" panose="020B0600070205080204" pitchFamily="34" charset="-128"/>
              </a:rPr>
              <a:t>Two resources ready to use</a:t>
            </a:r>
          </a:p>
          <a:p>
            <a:pPr>
              <a:spcBef>
                <a:spcPct val="0"/>
              </a:spcBef>
              <a:buNone/>
            </a:pPr>
            <a:r>
              <a:rPr lang="en-US" altLang="en-US" sz="3600" dirty="0" smtClean="0">
                <a:ea typeface="ＭＳ Ｐゴシック" panose="020B0600070205080204" pitchFamily="34" charset="-128"/>
              </a:rPr>
              <a:t>(</a:t>
            </a:r>
            <a:r>
              <a:rPr lang="en-US" altLang="en-US" sz="3600" i="1" dirty="0" smtClean="0">
                <a:ea typeface="ＭＳ Ｐゴシック" panose="020B0600070205080204" pitchFamily="34" charset="-128"/>
              </a:rPr>
              <a:t>find these links on the Links to Important Resources Google doc</a:t>
            </a:r>
            <a:r>
              <a:rPr lang="en-US" altLang="en-US" sz="3600" dirty="0" smtClean="0">
                <a:ea typeface="ＭＳ Ｐゴシック" panose="020B0600070205080204" pitchFamily="34" charset="-128"/>
              </a:rPr>
              <a:t>):</a:t>
            </a:r>
          </a:p>
          <a:p>
            <a:pPr>
              <a:lnSpc>
                <a:spcPct val="150000"/>
              </a:lnSpc>
              <a:spcBef>
                <a:spcPct val="0"/>
              </a:spcBef>
              <a:buNone/>
            </a:pPr>
            <a:r>
              <a:rPr lang="en-US" altLang="en-US" sz="3600" dirty="0" smtClean="0">
                <a:ea typeface="ＭＳ Ｐゴシック" panose="020B0600070205080204" pitchFamily="34" charset="-128"/>
              </a:rPr>
              <a:t>*Link to </a:t>
            </a:r>
            <a:r>
              <a:rPr lang="en-US" altLang="en-US" sz="3600" dirty="0" err="1" smtClean="0">
                <a:ea typeface="ＭＳ Ｐゴシック" panose="020B0600070205080204" pitchFamily="34" charset="-128"/>
              </a:rPr>
              <a:t>Weebly</a:t>
            </a:r>
            <a:endParaRPr lang="en-US" altLang="en-US" sz="3600" dirty="0">
              <a:ea typeface="ＭＳ Ｐゴシック" panose="020B0600070205080204" pitchFamily="34" charset="-128"/>
            </a:endParaRPr>
          </a:p>
          <a:p>
            <a:pPr>
              <a:lnSpc>
                <a:spcPct val="150000"/>
              </a:lnSpc>
              <a:spcBef>
                <a:spcPct val="0"/>
              </a:spcBef>
              <a:buNone/>
            </a:pPr>
            <a:r>
              <a:rPr lang="en-US" altLang="en-US" sz="3600" dirty="0">
                <a:ea typeface="ＭＳ Ｐゴシック" panose="020B0600070205080204" pitchFamily="34" charset="-128"/>
              </a:rPr>
              <a:t>*</a:t>
            </a:r>
            <a:r>
              <a:rPr lang="en-US" altLang="en-US" sz="3600" dirty="0" smtClean="0">
                <a:ea typeface="ＭＳ Ｐゴシック" panose="020B0600070205080204" pitchFamily="34" charset="-128"/>
              </a:rPr>
              <a:t>Log onto Facebook – Leah </a:t>
            </a:r>
            <a:r>
              <a:rPr lang="en-US" altLang="en-US" sz="3600" dirty="0" err="1" smtClean="0">
                <a:ea typeface="ＭＳ Ｐゴシック" panose="020B0600070205080204" pitchFamily="34" charset="-128"/>
              </a:rPr>
              <a:t>Defenbaugh</a:t>
            </a:r>
            <a:endParaRPr lang="en-US" altLang="en-US" sz="3600" dirty="0">
              <a:ea typeface="ＭＳ Ｐゴシック" panose="020B0600070205080204" pitchFamily="34" charset="-128"/>
            </a:endParaRPr>
          </a:p>
        </p:txBody>
      </p:sp>
      <p:pic>
        <p:nvPicPr>
          <p:cNvPr id="5126" name="Picture 4" descr="izzyr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4038600"/>
            <a:ext cx="1238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5249524"/>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7988</TotalTime>
  <Words>3174</Words>
  <Application>Microsoft Office PowerPoint</Application>
  <PresentationFormat>On-screen Show (4:3)</PresentationFormat>
  <Paragraphs>567</Paragraphs>
  <Slides>81</Slides>
  <Notes>81</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81</vt:i4>
      </vt:variant>
    </vt:vector>
  </HeadingPairs>
  <TitlesOfParts>
    <vt:vector size="90" baseType="lpstr">
      <vt:lpstr>MS PGothic</vt:lpstr>
      <vt:lpstr>MS PGothic</vt:lpstr>
      <vt:lpstr>Allerta</vt:lpstr>
      <vt:lpstr>Arial</vt:lpstr>
      <vt:lpstr>Lucida Sans</vt:lpstr>
      <vt:lpstr>Myriad Pro</vt:lpstr>
      <vt:lpstr>Osaka</vt:lpstr>
      <vt:lpstr>Blank Presentation</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you recognize these famous women scientists?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Ben Malley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Malley</dc:creator>
  <cp:lastModifiedBy>Barbara L Billington</cp:lastModifiedBy>
  <cp:revision>379</cp:revision>
  <dcterms:created xsi:type="dcterms:W3CDTF">2009-09-17T18:01:44Z</dcterms:created>
  <dcterms:modified xsi:type="dcterms:W3CDTF">2019-08-14T17:08:13Z</dcterms:modified>
</cp:coreProperties>
</file>